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8"/>
  </p:notesMasterIdLst>
  <p:handoutMasterIdLst>
    <p:handoutMasterId r:id="rId39"/>
  </p:handoutMasterIdLst>
  <p:sldIdLst>
    <p:sldId id="256" r:id="rId3"/>
    <p:sldId id="259" r:id="rId4"/>
    <p:sldId id="265" r:id="rId5"/>
    <p:sldId id="299" r:id="rId6"/>
    <p:sldId id="266" r:id="rId7"/>
    <p:sldId id="268" r:id="rId8"/>
    <p:sldId id="264" r:id="rId9"/>
    <p:sldId id="269" r:id="rId10"/>
    <p:sldId id="271" r:id="rId11"/>
    <p:sldId id="263" r:id="rId12"/>
    <p:sldId id="272" r:id="rId13"/>
    <p:sldId id="270" r:id="rId14"/>
    <p:sldId id="273" r:id="rId15"/>
    <p:sldId id="274" r:id="rId16"/>
    <p:sldId id="291" r:id="rId17"/>
    <p:sldId id="275" r:id="rId18"/>
    <p:sldId id="276" r:id="rId19"/>
    <p:sldId id="287" r:id="rId20"/>
    <p:sldId id="277" r:id="rId21"/>
    <p:sldId id="288" r:id="rId22"/>
    <p:sldId id="289" r:id="rId23"/>
    <p:sldId id="279" r:id="rId24"/>
    <p:sldId id="280" r:id="rId25"/>
    <p:sldId id="281" r:id="rId26"/>
    <p:sldId id="285" r:id="rId27"/>
    <p:sldId id="286" r:id="rId28"/>
    <p:sldId id="282" r:id="rId29"/>
    <p:sldId id="283" r:id="rId30"/>
    <p:sldId id="292" r:id="rId31"/>
    <p:sldId id="298" r:id="rId32"/>
    <p:sldId id="297" r:id="rId33"/>
    <p:sldId id="293" r:id="rId34"/>
    <p:sldId id="294" r:id="rId35"/>
    <p:sldId id="295" r:id="rId36"/>
    <p:sldId id="296" r:id="rId37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33CC"/>
    <a:srgbClr val="000000"/>
    <a:srgbClr val="006778"/>
    <a:srgbClr val="29E3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80" autoAdjust="0"/>
    <p:restoredTop sz="94641" autoAdjust="0"/>
  </p:normalViewPr>
  <p:slideViewPr>
    <p:cSldViewPr>
      <p:cViewPr>
        <p:scale>
          <a:sx n="100" d="100"/>
          <a:sy n="100" d="100"/>
        </p:scale>
        <p:origin x="36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5" d="100"/>
          <a:sy n="75" d="100"/>
        </p:scale>
        <p:origin x="348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72A921-D1EF-AF4F-BF01-E53622C26D7F}" type="doc">
      <dgm:prSet loTypeId="urn:microsoft.com/office/officeart/2005/8/layout/chevron2" loCatId="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87FD0A5-AD53-684E-93FE-C24EBFAAACA8}">
      <dgm:prSet phldrT="[Texte]" custT="1"/>
      <dgm:spPr>
        <a:solidFill>
          <a:srgbClr val="006778"/>
        </a:solidFill>
        <a:effectLst>
          <a:outerShdw blurRad="50800" dist="50800" dir="5400000" algn="ctr" rotWithShape="0">
            <a:schemeClr val="bg1"/>
          </a:outerShdw>
        </a:effectLst>
      </dgm:spPr>
      <dgm:t>
        <a:bodyPr/>
        <a:lstStyle/>
        <a:p>
          <a:r>
            <a:rPr lang="fr-FR" sz="1100" b="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12/2013</a:t>
          </a:r>
        </a:p>
      </dgm:t>
    </dgm:pt>
    <dgm:pt modelId="{D9B02664-CE32-7E48-82CF-5540AF28C004}" type="parTrans" cxnId="{A98B117C-BF3D-494D-B1CF-B8F9283D8468}">
      <dgm:prSet/>
      <dgm:spPr/>
      <dgm:t>
        <a:bodyPr/>
        <a:lstStyle/>
        <a:p>
          <a:endParaRPr lang="fr-FR"/>
        </a:p>
      </dgm:t>
    </dgm:pt>
    <dgm:pt modelId="{2D5F2963-0311-2844-B5E1-B4BC05BF4D19}" type="sibTrans" cxnId="{A98B117C-BF3D-494D-B1CF-B8F9283D8468}">
      <dgm:prSet/>
      <dgm:spPr/>
      <dgm:t>
        <a:bodyPr/>
        <a:lstStyle/>
        <a:p>
          <a:endParaRPr lang="fr-FR"/>
        </a:p>
      </dgm:t>
    </dgm:pt>
    <dgm:pt modelId="{36ADE7F9-9DF9-D84F-AB34-F8828D0A6330}">
      <dgm:prSet phldrT="[Texte]" custT="1"/>
      <dgm:spPr>
        <a:gradFill flip="none" rotWithShape="0">
          <a:gsLst>
            <a:gs pos="0">
              <a:srgbClr val="BED600">
                <a:tint val="66000"/>
                <a:satMod val="160000"/>
              </a:srgbClr>
            </a:gs>
            <a:gs pos="50000">
              <a:srgbClr val="BED600">
                <a:tint val="44500"/>
                <a:satMod val="160000"/>
              </a:srgbClr>
            </a:gs>
            <a:gs pos="100000">
              <a:srgbClr val="BED600">
                <a:tint val="23500"/>
                <a:satMod val="160000"/>
              </a:srgbClr>
            </a:gs>
          </a:gsLst>
          <a:path path="circle">
            <a:fillToRect l="100000" t="100000"/>
          </a:path>
          <a:tileRect r="-100000" b="-100000"/>
        </a:gradFill>
        <a:ln w="9525">
          <a:solidFill>
            <a:srgbClr val="006778"/>
          </a:solidFill>
        </a:ln>
      </dgm:spPr>
      <dgm:t>
        <a:bodyPr/>
        <a:lstStyle/>
        <a:p>
          <a:pPr>
            <a:buNone/>
          </a:pPr>
          <a:r>
            <a:rPr lang="fr-FR" sz="2000" dirty="0"/>
            <a:t>Décision du Conseil communal : Revitalisation et Rénovation Urbaine</a:t>
          </a:r>
        </a:p>
      </dgm:t>
    </dgm:pt>
    <dgm:pt modelId="{C1A84ADB-EE15-0340-A756-E3E901CE04AB}" type="parTrans" cxnId="{C2646DC7-E907-B74F-893B-FB6759379EEF}">
      <dgm:prSet/>
      <dgm:spPr/>
      <dgm:t>
        <a:bodyPr/>
        <a:lstStyle/>
        <a:p>
          <a:endParaRPr lang="fr-FR"/>
        </a:p>
      </dgm:t>
    </dgm:pt>
    <dgm:pt modelId="{6BFFE5E9-9502-A14B-999B-B6704F269FF0}" type="sibTrans" cxnId="{C2646DC7-E907-B74F-893B-FB6759379EEF}">
      <dgm:prSet/>
      <dgm:spPr/>
      <dgm:t>
        <a:bodyPr/>
        <a:lstStyle/>
        <a:p>
          <a:endParaRPr lang="fr-FR"/>
        </a:p>
      </dgm:t>
    </dgm:pt>
    <dgm:pt modelId="{B536B6A5-78AF-F54E-8923-30634A1DDC84}">
      <dgm:prSet phldrT="[Texte]" custT="1"/>
      <dgm:spPr>
        <a:solidFill>
          <a:srgbClr val="006778"/>
        </a:solidFill>
        <a:effectLst>
          <a:outerShdw blurRad="50800" dist="50800" dir="5400000" algn="ctr" rotWithShape="0">
            <a:schemeClr val="bg1"/>
          </a:outerShdw>
        </a:effectLst>
      </dgm:spPr>
      <dgm:t>
        <a:bodyPr/>
        <a:lstStyle/>
        <a:p>
          <a:r>
            <a:rPr lang="fr-FR" sz="1100" b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11/2014</a:t>
          </a:r>
        </a:p>
      </dgm:t>
    </dgm:pt>
    <dgm:pt modelId="{3CD751AC-04C6-804F-BCB0-77E874D027FA}" type="parTrans" cxnId="{9E605BF6-7057-DA40-9153-C07ADF18BEF7}">
      <dgm:prSet/>
      <dgm:spPr/>
      <dgm:t>
        <a:bodyPr/>
        <a:lstStyle/>
        <a:p>
          <a:endParaRPr lang="fr-FR"/>
        </a:p>
      </dgm:t>
    </dgm:pt>
    <dgm:pt modelId="{72D1B8E2-E6B8-4043-A28C-0C5A1D38F07E}" type="sibTrans" cxnId="{9E605BF6-7057-DA40-9153-C07ADF18BEF7}">
      <dgm:prSet/>
      <dgm:spPr/>
      <dgm:t>
        <a:bodyPr/>
        <a:lstStyle/>
        <a:p>
          <a:endParaRPr lang="fr-FR"/>
        </a:p>
      </dgm:t>
    </dgm:pt>
    <dgm:pt modelId="{EFA1D54D-F378-0848-8B93-4EC6A2147A37}">
      <dgm:prSet phldrT="[Texte]" custT="1"/>
      <dgm:spPr>
        <a:gradFill flip="none" rotWithShape="0">
          <a:gsLst>
            <a:gs pos="0">
              <a:srgbClr val="BED600">
                <a:tint val="66000"/>
                <a:satMod val="160000"/>
              </a:srgbClr>
            </a:gs>
            <a:gs pos="50000">
              <a:srgbClr val="BED600">
                <a:tint val="44500"/>
                <a:satMod val="160000"/>
              </a:srgbClr>
            </a:gs>
            <a:gs pos="100000">
              <a:srgbClr val="BED600">
                <a:tint val="23500"/>
                <a:satMod val="160000"/>
              </a:srgbClr>
            </a:gs>
          </a:gsLst>
          <a:path path="circle">
            <a:fillToRect l="100000" t="100000"/>
          </a:path>
          <a:tileRect r="-100000" b="-100000"/>
        </a:gradFill>
        <a:ln w="9525">
          <a:solidFill>
            <a:srgbClr val="006778"/>
          </a:solidFill>
        </a:ln>
      </dgm:spPr>
      <dgm:t>
        <a:bodyPr/>
        <a:lstStyle/>
        <a:p>
          <a:pPr>
            <a:buNone/>
          </a:pPr>
          <a:r>
            <a:rPr lang="fr-FR" sz="2000" dirty="0"/>
            <a:t>Envoi du dossier de candidature à la Région Wallonne</a:t>
          </a:r>
        </a:p>
      </dgm:t>
    </dgm:pt>
    <dgm:pt modelId="{DD40CCE1-F801-FE41-9442-43D753A04FD9}" type="parTrans" cxnId="{8C270568-5C3E-9F47-A28A-B348DCE9538B}">
      <dgm:prSet/>
      <dgm:spPr/>
      <dgm:t>
        <a:bodyPr/>
        <a:lstStyle/>
        <a:p>
          <a:endParaRPr lang="fr-FR"/>
        </a:p>
      </dgm:t>
    </dgm:pt>
    <dgm:pt modelId="{2591F5AF-3DEA-0F47-A972-74164D03E935}" type="sibTrans" cxnId="{8C270568-5C3E-9F47-A28A-B348DCE9538B}">
      <dgm:prSet/>
      <dgm:spPr/>
      <dgm:t>
        <a:bodyPr/>
        <a:lstStyle/>
        <a:p>
          <a:endParaRPr lang="fr-FR"/>
        </a:p>
      </dgm:t>
    </dgm:pt>
    <dgm:pt modelId="{AA1CB6C0-9E76-3344-BDCB-9880AED41F05}">
      <dgm:prSet custT="1"/>
      <dgm:spPr>
        <a:solidFill>
          <a:srgbClr val="006778"/>
        </a:solidFill>
        <a:effectLst>
          <a:outerShdw blurRad="50800" dist="50800" dir="5400000" algn="ctr" rotWithShape="0">
            <a:schemeClr val="bg1"/>
          </a:outerShdw>
        </a:effectLst>
      </dgm:spPr>
      <dgm:t>
        <a:bodyPr/>
        <a:lstStyle/>
        <a:p>
          <a:r>
            <a:rPr lang="fr-FR" sz="1100" b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04/2016</a:t>
          </a:r>
        </a:p>
      </dgm:t>
    </dgm:pt>
    <dgm:pt modelId="{F5448C8F-BF39-C54C-8AC1-7DE97777615E}" type="parTrans" cxnId="{D86E41B1-4DC7-014E-B972-AB63A88245AE}">
      <dgm:prSet/>
      <dgm:spPr/>
      <dgm:t>
        <a:bodyPr/>
        <a:lstStyle/>
        <a:p>
          <a:endParaRPr lang="fr-FR"/>
        </a:p>
      </dgm:t>
    </dgm:pt>
    <dgm:pt modelId="{2CA80C37-2081-5B41-9B06-3405ED529A08}" type="sibTrans" cxnId="{D86E41B1-4DC7-014E-B972-AB63A88245AE}">
      <dgm:prSet/>
      <dgm:spPr/>
      <dgm:t>
        <a:bodyPr/>
        <a:lstStyle/>
        <a:p>
          <a:endParaRPr lang="fr-FR"/>
        </a:p>
      </dgm:t>
    </dgm:pt>
    <dgm:pt modelId="{5A75700D-81D0-064F-8464-C55B813A6600}">
      <dgm:prSet custT="1"/>
      <dgm:spPr>
        <a:gradFill flip="none" rotWithShape="0">
          <a:gsLst>
            <a:gs pos="0">
              <a:srgbClr val="BED600">
                <a:tint val="66000"/>
                <a:satMod val="160000"/>
              </a:srgbClr>
            </a:gs>
            <a:gs pos="50000">
              <a:srgbClr val="BED600">
                <a:tint val="44500"/>
                <a:satMod val="160000"/>
              </a:srgbClr>
            </a:gs>
            <a:gs pos="100000">
              <a:srgbClr val="BED600">
                <a:tint val="23500"/>
                <a:satMod val="160000"/>
              </a:srgbClr>
            </a:gs>
          </a:gsLst>
          <a:path path="circle">
            <a:fillToRect l="100000" t="100000"/>
          </a:path>
          <a:tileRect r="-100000" b="-100000"/>
        </a:gradFill>
        <a:ln w="9525">
          <a:solidFill>
            <a:srgbClr val="006778"/>
          </a:solidFill>
        </a:ln>
      </dgm:spPr>
      <dgm:t>
        <a:bodyPr/>
        <a:lstStyle/>
        <a:p>
          <a:pPr>
            <a:buNone/>
          </a:pPr>
          <a:r>
            <a:rPr lang="fr-FR" sz="2000" dirty="0"/>
            <a:t>Réunion citoyens : Informations préalables à l'étude d'incidence</a:t>
          </a:r>
        </a:p>
      </dgm:t>
    </dgm:pt>
    <dgm:pt modelId="{6695214A-A95C-4140-B437-7DEC8FE115BA}" type="parTrans" cxnId="{C34848FA-1376-A447-8FEA-5D92E77F5614}">
      <dgm:prSet/>
      <dgm:spPr/>
      <dgm:t>
        <a:bodyPr/>
        <a:lstStyle/>
        <a:p>
          <a:endParaRPr lang="fr-FR"/>
        </a:p>
      </dgm:t>
    </dgm:pt>
    <dgm:pt modelId="{4EAA0D63-B222-594A-956D-8B6D7C301FAD}" type="sibTrans" cxnId="{C34848FA-1376-A447-8FEA-5D92E77F5614}">
      <dgm:prSet/>
      <dgm:spPr/>
      <dgm:t>
        <a:bodyPr/>
        <a:lstStyle/>
        <a:p>
          <a:endParaRPr lang="fr-FR"/>
        </a:p>
      </dgm:t>
    </dgm:pt>
    <dgm:pt modelId="{9B6AE7C2-EC3F-6D44-B1E9-F95DCBA5098D}">
      <dgm:prSet custT="1"/>
      <dgm:spPr>
        <a:solidFill>
          <a:srgbClr val="006778"/>
        </a:solidFill>
        <a:effectLst>
          <a:outerShdw blurRad="50800" dist="50800" dir="5400000" algn="ctr" rotWithShape="0">
            <a:schemeClr val="bg1"/>
          </a:outerShdw>
        </a:effectLst>
      </dgm:spPr>
      <dgm:t>
        <a:bodyPr/>
        <a:lstStyle/>
        <a:p>
          <a:r>
            <a:rPr lang="fr-FR" sz="1100" b="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03/2018</a:t>
          </a:r>
        </a:p>
      </dgm:t>
    </dgm:pt>
    <dgm:pt modelId="{F13F7252-54E5-9040-9DFD-A292669388AD}" type="parTrans" cxnId="{F8C7CF28-ED8E-634B-8C66-0A47A0613290}">
      <dgm:prSet/>
      <dgm:spPr/>
      <dgm:t>
        <a:bodyPr/>
        <a:lstStyle/>
        <a:p>
          <a:endParaRPr lang="fr-FR"/>
        </a:p>
      </dgm:t>
    </dgm:pt>
    <dgm:pt modelId="{C672A360-9CF8-1745-8862-E0DFCDE5DB1E}" type="sibTrans" cxnId="{F8C7CF28-ED8E-634B-8C66-0A47A0613290}">
      <dgm:prSet/>
      <dgm:spPr/>
      <dgm:t>
        <a:bodyPr/>
        <a:lstStyle/>
        <a:p>
          <a:endParaRPr lang="fr-FR"/>
        </a:p>
      </dgm:t>
    </dgm:pt>
    <dgm:pt modelId="{D6175581-40BC-0E42-98D8-DFD47565A819}">
      <dgm:prSet custT="1"/>
      <dgm:spPr>
        <a:solidFill>
          <a:srgbClr val="006778"/>
        </a:solidFill>
        <a:effectLst>
          <a:outerShdw blurRad="50800" dist="50800" dir="5400000" algn="ctr" rotWithShape="0">
            <a:schemeClr val="bg1"/>
          </a:outerShdw>
        </a:effectLst>
      </dgm:spPr>
      <dgm:t>
        <a:bodyPr/>
        <a:lstStyle/>
        <a:p>
          <a:r>
            <a:rPr lang="fr-FR" sz="1100" b="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01/2019</a:t>
          </a:r>
        </a:p>
      </dgm:t>
    </dgm:pt>
    <dgm:pt modelId="{24C1CC5C-9F8C-2C4A-BE7F-A2AA2DB77F94}" type="parTrans" cxnId="{026CAB39-D350-D443-BCAF-D14B7E43B4CB}">
      <dgm:prSet/>
      <dgm:spPr/>
      <dgm:t>
        <a:bodyPr/>
        <a:lstStyle/>
        <a:p>
          <a:endParaRPr lang="fr-FR"/>
        </a:p>
      </dgm:t>
    </dgm:pt>
    <dgm:pt modelId="{0C206C12-1074-4C46-896C-64DD249F10C9}" type="sibTrans" cxnId="{026CAB39-D350-D443-BCAF-D14B7E43B4CB}">
      <dgm:prSet/>
      <dgm:spPr/>
      <dgm:t>
        <a:bodyPr/>
        <a:lstStyle/>
        <a:p>
          <a:endParaRPr lang="fr-FR"/>
        </a:p>
      </dgm:t>
    </dgm:pt>
    <dgm:pt modelId="{B12ECB69-7A54-FC4E-A475-C3C63C427412}">
      <dgm:prSet custT="1"/>
      <dgm:spPr>
        <a:solidFill>
          <a:srgbClr val="006778"/>
        </a:solidFill>
        <a:effectLst>
          <a:outerShdw blurRad="50800" dist="50800" dir="5400000" algn="ctr" rotWithShape="0">
            <a:schemeClr val="bg1"/>
          </a:outerShdw>
        </a:effectLst>
      </dgm:spPr>
      <dgm:t>
        <a:bodyPr/>
        <a:lstStyle/>
        <a:p>
          <a:r>
            <a:rPr lang="fr-FR" sz="1100" b="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10/2019</a:t>
          </a:r>
        </a:p>
      </dgm:t>
    </dgm:pt>
    <dgm:pt modelId="{32F2B15A-A437-E745-8188-506E734E5E6C}" type="parTrans" cxnId="{76E6C532-D8FC-1A41-9AFE-5FED2662EEE6}">
      <dgm:prSet/>
      <dgm:spPr/>
      <dgm:t>
        <a:bodyPr/>
        <a:lstStyle/>
        <a:p>
          <a:endParaRPr lang="fr-FR"/>
        </a:p>
      </dgm:t>
    </dgm:pt>
    <dgm:pt modelId="{05941A6A-CFA5-734E-A5C3-50101A43E82D}" type="sibTrans" cxnId="{76E6C532-D8FC-1A41-9AFE-5FED2662EEE6}">
      <dgm:prSet/>
      <dgm:spPr/>
      <dgm:t>
        <a:bodyPr/>
        <a:lstStyle/>
        <a:p>
          <a:endParaRPr lang="fr-FR"/>
        </a:p>
      </dgm:t>
    </dgm:pt>
    <dgm:pt modelId="{56FA5934-A2C0-6D44-9EEF-9525C4D0EBA6}">
      <dgm:prSet custT="1"/>
      <dgm:spPr>
        <a:gradFill flip="none" rotWithShape="0">
          <a:gsLst>
            <a:gs pos="0">
              <a:srgbClr val="BED600">
                <a:tint val="66000"/>
                <a:satMod val="160000"/>
              </a:srgbClr>
            </a:gs>
            <a:gs pos="50000">
              <a:srgbClr val="BED600">
                <a:tint val="44500"/>
                <a:satMod val="160000"/>
              </a:srgbClr>
            </a:gs>
            <a:gs pos="100000">
              <a:srgbClr val="BED600">
                <a:tint val="23500"/>
                <a:satMod val="160000"/>
              </a:srgbClr>
            </a:gs>
          </a:gsLst>
          <a:path path="circle">
            <a:fillToRect l="100000" t="100000"/>
          </a:path>
          <a:tileRect r="-100000" b="-100000"/>
        </a:gradFill>
        <a:ln w="9525">
          <a:solidFill>
            <a:srgbClr val="006778"/>
          </a:solidFill>
        </a:ln>
      </dgm:spPr>
      <dgm:t>
        <a:bodyPr/>
        <a:lstStyle/>
        <a:p>
          <a:pPr>
            <a:buNone/>
          </a:pPr>
          <a:r>
            <a:rPr lang="fr-FR" sz="2000" dirty="0"/>
            <a:t>Accord de la Région pour l’opération de Revitalisation Urbaine</a:t>
          </a:r>
        </a:p>
      </dgm:t>
    </dgm:pt>
    <dgm:pt modelId="{36A126CF-6D41-C140-8263-99E8D868B5B5}" type="parTrans" cxnId="{01F337DE-F44D-6F4F-99DC-08A5C2D3FB92}">
      <dgm:prSet/>
      <dgm:spPr/>
      <dgm:t>
        <a:bodyPr/>
        <a:lstStyle/>
        <a:p>
          <a:endParaRPr lang="fr-FR"/>
        </a:p>
      </dgm:t>
    </dgm:pt>
    <dgm:pt modelId="{219AC1AD-CBE7-5440-81CA-98E4F031F085}" type="sibTrans" cxnId="{01F337DE-F44D-6F4F-99DC-08A5C2D3FB92}">
      <dgm:prSet/>
      <dgm:spPr/>
      <dgm:t>
        <a:bodyPr/>
        <a:lstStyle/>
        <a:p>
          <a:endParaRPr lang="fr-FR"/>
        </a:p>
      </dgm:t>
    </dgm:pt>
    <dgm:pt modelId="{95203103-6034-4F47-B7D4-C09BEAEEB907}">
      <dgm:prSet custT="1"/>
      <dgm:spPr>
        <a:gradFill flip="none" rotWithShape="0">
          <a:gsLst>
            <a:gs pos="0">
              <a:srgbClr val="BED600">
                <a:tint val="66000"/>
                <a:satMod val="160000"/>
              </a:srgbClr>
            </a:gs>
            <a:gs pos="50000">
              <a:srgbClr val="BED600">
                <a:tint val="44500"/>
                <a:satMod val="160000"/>
              </a:srgbClr>
            </a:gs>
            <a:gs pos="100000">
              <a:srgbClr val="BED600">
                <a:tint val="23500"/>
                <a:satMod val="160000"/>
              </a:srgbClr>
            </a:gs>
          </a:gsLst>
          <a:path path="circle">
            <a:fillToRect l="100000" t="100000"/>
          </a:path>
          <a:tileRect r="-100000" b="-100000"/>
        </a:gradFill>
        <a:ln w="9525">
          <a:solidFill>
            <a:srgbClr val="006778"/>
          </a:solidFill>
        </a:ln>
      </dgm:spPr>
      <dgm:t>
        <a:bodyPr/>
        <a:lstStyle/>
        <a:p>
          <a:pPr>
            <a:buNone/>
          </a:pPr>
          <a:r>
            <a:rPr lang="fr-FR" sz="2000" dirty="0"/>
            <a:t>Approbation à l’unanimité de l’avant projet par le Conseil Communal</a:t>
          </a:r>
        </a:p>
      </dgm:t>
    </dgm:pt>
    <dgm:pt modelId="{7BA8E89C-8DE3-FD48-850A-24C85E3CDCE5}" type="parTrans" cxnId="{55ACEAD8-69C9-EC49-A834-262C27DE83BC}">
      <dgm:prSet/>
      <dgm:spPr/>
      <dgm:t>
        <a:bodyPr/>
        <a:lstStyle/>
        <a:p>
          <a:endParaRPr lang="fr-FR"/>
        </a:p>
      </dgm:t>
    </dgm:pt>
    <dgm:pt modelId="{F5615359-A8B1-CA42-B8EB-94828429C5C8}" type="sibTrans" cxnId="{55ACEAD8-69C9-EC49-A834-262C27DE83BC}">
      <dgm:prSet/>
      <dgm:spPr/>
      <dgm:t>
        <a:bodyPr/>
        <a:lstStyle/>
        <a:p>
          <a:endParaRPr lang="fr-FR"/>
        </a:p>
      </dgm:t>
    </dgm:pt>
    <dgm:pt modelId="{C7AAA2DA-237F-48CA-8A94-30D92F0E3320}">
      <dgm:prSet custT="1"/>
      <dgm:spPr>
        <a:gradFill flip="none" rotWithShape="0">
          <a:gsLst>
            <a:gs pos="0">
              <a:srgbClr val="BED600">
                <a:tint val="66000"/>
                <a:satMod val="160000"/>
              </a:srgbClr>
            </a:gs>
            <a:gs pos="50000">
              <a:srgbClr val="BED600">
                <a:tint val="44500"/>
                <a:satMod val="160000"/>
              </a:srgbClr>
            </a:gs>
            <a:gs pos="100000">
              <a:srgbClr val="BED600">
                <a:tint val="23500"/>
                <a:satMod val="160000"/>
              </a:srgbClr>
            </a:gs>
          </a:gsLst>
          <a:path path="circle">
            <a:fillToRect l="100000" t="100000"/>
          </a:path>
          <a:tileRect r="-100000" b="-100000"/>
        </a:gradFill>
        <a:ln w="9525">
          <a:solidFill>
            <a:srgbClr val="006778"/>
          </a:solidFill>
        </a:ln>
      </dgm:spPr>
      <dgm:t>
        <a:bodyPr/>
        <a:lstStyle/>
        <a:p>
          <a:pPr>
            <a:buNone/>
          </a:pPr>
          <a:r>
            <a:rPr lang="fr-FR" sz="2000" dirty="0"/>
            <a:t>Approbation de l’avant-projet par la Région</a:t>
          </a:r>
        </a:p>
      </dgm:t>
    </dgm:pt>
    <dgm:pt modelId="{F0F4E0D5-0F24-46FA-BF00-0D02A6C69FA3}" type="parTrans" cxnId="{64FF3D7D-D7D0-4D0D-BD23-279DE9603400}">
      <dgm:prSet/>
      <dgm:spPr/>
      <dgm:t>
        <a:bodyPr/>
        <a:lstStyle/>
        <a:p>
          <a:endParaRPr lang="fr-BE"/>
        </a:p>
      </dgm:t>
    </dgm:pt>
    <dgm:pt modelId="{3A8F04DA-4C37-4298-9C39-281B96510A1A}" type="sibTrans" cxnId="{64FF3D7D-D7D0-4D0D-BD23-279DE9603400}">
      <dgm:prSet/>
      <dgm:spPr/>
      <dgm:t>
        <a:bodyPr/>
        <a:lstStyle/>
        <a:p>
          <a:endParaRPr lang="fr-BE"/>
        </a:p>
      </dgm:t>
    </dgm:pt>
    <dgm:pt modelId="{A7308487-963D-453B-B951-C0EC9F8DC5BA}">
      <dgm:prSet custT="1"/>
      <dgm:spPr>
        <a:solidFill>
          <a:srgbClr val="006778"/>
        </a:solidFill>
        <a:ln w="9525">
          <a:solidFill>
            <a:srgbClr val="006778"/>
          </a:solidFill>
        </a:ln>
      </dgm:spPr>
      <dgm:t>
        <a:bodyPr/>
        <a:lstStyle/>
        <a:p>
          <a:pPr>
            <a:buNone/>
          </a:pPr>
          <a:r>
            <a:rPr lang="fr-FR" sz="1100" b="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01/2020</a:t>
          </a:r>
          <a:endParaRPr lang="fr-FR" sz="11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6AFCA05D-4D74-4BDA-A34F-E8A982B9C64A}" type="parTrans" cxnId="{9C663FF7-1CED-47A5-9073-7785355E4CB7}">
      <dgm:prSet/>
      <dgm:spPr/>
      <dgm:t>
        <a:bodyPr/>
        <a:lstStyle/>
        <a:p>
          <a:endParaRPr lang="fr-BE"/>
        </a:p>
      </dgm:t>
    </dgm:pt>
    <dgm:pt modelId="{8A315E0E-1675-468E-91BF-6984EB14710C}" type="sibTrans" cxnId="{9C663FF7-1CED-47A5-9073-7785355E4CB7}">
      <dgm:prSet/>
      <dgm:spPr/>
      <dgm:t>
        <a:bodyPr/>
        <a:lstStyle/>
        <a:p>
          <a:endParaRPr lang="fr-BE"/>
        </a:p>
      </dgm:t>
    </dgm:pt>
    <dgm:pt modelId="{AD978E51-BD34-4826-A5A3-9DA79709DD92}">
      <dgm:prSet custT="1"/>
      <dgm:spPr>
        <a:gradFill rotWithShape="0">
          <a:gsLst>
            <a:gs pos="0">
              <a:srgbClr val="BED600">
                <a:tint val="66000"/>
                <a:satMod val="160000"/>
              </a:srgbClr>
            </a:gs>
            <a:gs pos="50000">
              <a:srgbClr val="BED600">
                <a:tint val="44500"/>
                <a:satMod val="160000"/>
              </a:srgbClr>
            </a:gs>
            <a:gs pos="100000">
              <a:srgbClr val="BED600">
                <a:tint val="23500"/>
                <a:satMod val="160000"/>
              </a:srgbClr>
            </a:gs>
          </a:gsLst>
          <a:path path="circle">
            <a:fillToRect l="100000" t="100000"/>
          </a:path>
        </a:gradFill>
      </dgm:spPr>
      <dgm:t>
        <a:bodyPr/>
        <a:lstStyle/>
        <a:p>
          <a:pPr>
            <a:buNone/>
          </a:pPr>
          <a:r>
            <a:rPr lang="fr-BE" sz="2000" dirty="0"/>
            <a:t>Dépôt des demandes de permis</a:t>
          </a:r>
        </a:p>
      </dgm:t>
    </dgm:pt>
    <dgm:pt modelId="{94B224EF-64A9-42CD-B0D8-5ABFC6036500}" type="parTrans" cxnId="{2DCF9786-CBD2-4B93-B536-1A6FF2F903B6}">
      <dgm:prSet/>
      <dgm:spPr/>
      <dgm:t>
        <a:bodyPr/>
        <a:lstStyle/>
        <a:p>
          <a:endParaRPr lang="fr-BE"/>
        </a:p>
      </dgm:t>
    </dgm:pt>
    <dgm:pt modelId="{11A2C6EA-00A1-47FF-940C-2DF59954DB24}" type="sibTrans" cxnId="{2DCF9786-CBD2-4B93-B536-1A6FF2F903B6}">
      <dgm:prSet/>
      <dgm:spPr/>
      <dgm:t>
        <a:bodyPr/>
        <a:lstStyle/>
        <a:p>
          <a:endParaRPr lang="fr-BE"/>
        </a:p>
      </dgm:t>
    </dgm:pt>
    <dgm:pt modelId="{E2DA2AF0-EE47-2244-B08B-73C0A32E04DE}" type="pres">
      <dgm:prSet presAssocID="{5D72A921-D1EF-AF4F-BF01-E53622C26D7F}" presName="linearFlow" presStyleCnt="0">
        <dgm:presLayoutVars>
          <dgm:dir/>
          <dgm:animLvl val="lvl"/>
          <dgm:resizeHandles val="exact"/>
        </dgm:presLayoutVars>
      </dgm:prSet>
      <dgm:spPr/>
    </dgm:pt>
    <dgm:pt modelId="{C7BD377F-2F9B-0F49-ADAA-6D7E9560FF25}" type="pres">
      <dgm:prSet presAssocID="{D87FD0A5-AD53-684E-93FE-C24EBFAAACA8}" presName="composite" presStyleCnt="0"/>
      <dgm:spPr/>
    </dgm:pt>
    <dgm:pt modelId="{DC22436A-A9AB-894D-B8AE-13532EE925F3}" type="pres">
      <dgm:prSet presAssocID="{D87FD0A5-AD53-684E-93FE-C24EBFAAACA8}" presName="parentText" presStyleLbl="alignNode1" presStyleIdx="0" presStyleCnt="7">
        <dgm:presLayoutVars>
          <dgm:chMax val="1"/>
          <dgm:bulletEnabled val="1"/>
        </dgm:presLayoutVars>
      </dgm:prSet>
      <dgm:spPr/>
    </dgm:pt>
    <dgm:pt modelId="{BFED4F29-CE50-CB42-8411-39D33B520019}" type="pres">
      <dgm:prSet presAssocID="{D87FD0A5-AD53-684E-93FE-C24EBFAAACA8}" presName="descendantText" presStyleLbl="alignAcc1" presStyleIdx="0" presStyleCnt="7">
        <dgm:presLayoutVars>
          <dgm:bulletEnabled val="1"/>
        </dgm:presLayoutVars>
      </dgm:prSet>
      <dgm:spPr/>
    </dgm:pt>
    <dgm:pt modelId="{8CE5969A-2755-FD4B-89AA-944E2AB4BA36}" type="pres">
      <dgm:prSet presAssocID="{2D5F2963-0311-2844-B5E1-B4BC05BF4D19}" presName="sp" presStyleCnt="0"/>
      <dgm:spPr/>
    </dgm:pt>
    <dgm:pt modelId="{45B73E9A-B3DB-2B49-B8AA-D8EA6DB87D41}" type="pres">
      <dgm:prSet presAssocID="{B536B6A5-78AF-F54E-8923-30634A1DDC84}" presName="composite" presStyleCnt="0"/>
      <dgm:spPr/>
    </dgm:pt>
    <dgm:pt modelId="{6D06AADF-AC90-9F44-B4E4-85AEEA4BF1E7}" type="pres">
      <dgm:prSet presAssocID="{B536B6A5-78AF-F54E-8923-30634A1DDC84}" presName="parentText" presStyleLbl="alignNode1" presStyleIdx="1" presStyleCnt="7">
        <dgm:presLayoutVars>
          <dgm:chMax val="1"/>
          <dgm:bulletEnabled val="1"/>
        </dgm:presLayoutVars>
      </dgm:prSet>
      <dgm:spPr/>
    </dgm:pt>
    <dgm:pt modelId="{43CBF8E5-349F-344E-A71A-3EC1175A5545}" type="pres">
      <dgm:prSet presAssocID="{B536B6A5-78AF-F54E-8923-30634A1DDC84}" presName="descendantText" presStyleLbl="alignAcc1" presStyleIdx="1" presStyleCnt="7">
        <dgm:presLayoutVars>
          <dgm:bulletEnabled val="1"/>
        </dgm:presLayoutVars>
      </dgm:prSet>
      <dgm:spPr/>
    </dgm:pt>
    <dgm:pt modelId="{1BDABC07-92E6-6241-910E-04AC48910244}" type="pres">
      <dgm:prSet presAssocID="{72D1B8E2-E6B8-4043-A28C-0C5A1D38F07E}" presName="sp" presStyleCnt="0"/>
      <dgm:spPr/>
    </dgm:pt>
    <dgm:pt modelId="{26558096-419F-494E-A0AE-E29DF1351B51}" type="pres">
      <dgm:prSet presAssocID="{AA1CB6C0-9E76-3344-BDCB-9880AED41F05}" presName="composite" presStyleCnt="0"/>
      <dgm:spPr/>
    </dgm:pt>
    <dgm:pt modelId="{CD3FAEC6-7A63-C34B-9840-778EF86D09BB}" type="pres">
      <dgm:prSet presAssocID="{AA1CB6C0-9E76-3344-BDCB-9880AED41F05}" presName="parentText" presStyleLbl="alignNode1" presStyleIdx="2" presStyleCnt="7">
        <dgm:presLayoutVars>
          <dgm:chMax val="1"/>
          <dgm:bulletEnabled val="1"/>
        </dgm:presLayoutVars>
      </dgm:prSet>
      <dgm:spPr/>
    </dgm:pt>
    <dgm:pt modelId="{08B4332F-83B3-134A-BF31-5C514ADA7BC6}" type="pres">
      <dgm:prSet presAssocID="{AA1CB6C0-9E76-3344-BDCB-9880AED41F05}" presName="descendantText" presStyleLbl="alignAcc1" presStyleIdx="2" presStyleCnt="7">
        <dgm:presLayoutVars>
          <dgm:bulletEnabled val="1"/>
        </dgm:presLayoutVars>
      </dgm:prSet>
      <dgm:spPr/>
    </dgm:pt>
    <dgm:pt modelId="{61608E22-4551-D247-AFDB-019E6F359B89}" type="pres">
      <dgm:prSet presAssocID="{2CA80C37-2081-5B41-9B06-3405ED529A08}" presName="sp" presStyleCnt="0"/>
      <dgm:spPr/>
    </dgm:pt>
    <dgm:pt modelId="{046AB692-1EB4-1546-A412-4954C9B90306}" type="pres">
      <dgm:prSet presAssocID="{9B6AE7C2-EC3F-6D44-B1E9-F95DCBA5098D}" presName="composite" presStyleCnt="0"/>
      <dgm:spPr/>
    </dgm:pt>
    <dgm:pt modelId="{223CFB63-D157-444A-96B1-31CB47E4536F}" type="pres">
      <dgm:prSet presAssocID="{9B6AE7C2-EC3F-6D44-B1E9-F95DCBA5098D}" presName="parentText" presStyleLbl="alignNode1" presStyleIdx="3" presStyleCnt="7">
        <dgm:presLayoutVars>
          <dgm:chMax val="1"/>
          <dgm:bulletEnabled val="1"/>
        </dgm:presLayoutVars>
      </dgm:prSet>
      <dgm:spPr/>
    </dgm:pt>
    <dgm:pt modelId="{02700058-F184-B543-ACC2-6E97749829E3}" type="pres">
      <dgm:prSet presAssocID="{9B6AE7C2-EC3F-6D44-B1E9-F95DCBA5098D}" presName="descendantText" presStyleLbl="alignAcc1" presStyleIdx="3" presStyleCnt="7">
        <dgm:presLayoutVars>
          <dgm:bulletEnabled val="1"/>
        </dgm:presLayoutVars>
      </dgm:prSet>
      <dgm:spPr/>
    </dgm:pt>
    <dgm:pt modelId="{08F7C98F-A968-1949-B78F-A26B6CC6F208}" type="pres">
      <dgm:prSet presAssocID="{C672A360-9CF8-1745-8862-E0DFCDE5DB1E}" presName="sp" presStyleCnt="0"/>
      <dgm:spPr/>
    </dgm:pt>
    <dgm:pt modelId="{0273DEC3-2953-D84B-B075-0E494E44C1AE}" type="pres">
      <dgm:prSet presAssocID="{D6175581-40BC-0E42-98D8-DFD47565A819}" presName="composite" presStyleCnt="0"/>
      <dgm:spPr/>
    </dgm:pt>
    <dgm:pt modelId="{609B7386-B61F-2941-AD9A-203DD5082987}" type="pres">
      <dgm:prSet presAssocID="{D6175581-40BC-0E42-98D8-DFD47565A819}" presName="parentText" presStyleLbl="alignNode1" presStyleIdx="4" presStyleCnt="7">
        <dgm:presLayoutVars>
          <dgm:chMax val="1"/>
          <dgm:bulletEnabled val="1"/>
        </dgm:presLayoutVars>
      </dgm:prSet>
      <dgm:spPr/>
    </dgm:pt>
    <dgm:pt modelId="{A325C58C-2159-134B-BF2D-D824649832FE}" type="pres">
      <dgm:prSet presAssocID="{D6175581-40BC-0E42-98D8-DFD47565A819}" presName="descendantText" presStyleLbl="alignAcc1" presStyleIdx="4" presStyleCnt="7">
        <dgm:presLayoutVars>
          <dgm:bulletEnabled val="1"/>
        </dgm:presLayoutVars>
      </dgm:prSet>
      <dgm:spPr/>
    </dgm:pt>
    <dgm:pt modelId="{E5D5C867-B10C-6F43-A799-C35A2978790C}" type="pres">
      <dgm:prSet presAssocID="{0C206C12-1074-4C46-896C-64DD249F10C9}" presName="sp" presStyleCnt="0"/>
      <dgm:spPr/>
    </dgm:pt>
    <dgm:pt modelId="{6641C2E4-E722-CD40-BC22-178D27F82B10}" type="pres">
      <dgm:prSet presAssocID="{B12ECB69-7A54-FC4E-A475-C3C63C427412}" presName="composite" presStyleCnt="0"/>
      <dgm:spPr/>
    </dgm:pt>
    <dgm:pt modelId="{539EC523-C052-D545-A0C4-0EB05296B0D6}" type="pres">
      <dgm:prSet presAssocID="{B12ECB69-7A54-FC4E-A475-C3C63C427412}" presName="parentText" presStyleLbl="alignNode1" presStyleIdx="5" presStyleCnt="7">
        <dgm:presLayoutVars>
          <dgm:chMax val="1"/>
          <dgm:bulletEnabled val="1"/>
        </dgm:presLayoutVars>
      </dgm:prSet>
      <dgm:spPr/>
    </dgm:pt>
    <dgm:pt modelId="{E6E02275-429D-B845-A348-6C3CE72E1021}" type="pres">
      <dgm:prSet presAssocID="{B12ECB69-7A54-FC4E-A475-C3C63C427412}" presName="descendantText" presStyleLbl="alignAcc1" presStyleIdx="5" presStyleCnt="7">
        <dgm:presLayoutVars>
          <dgm:bulletEnabled val="1"/>
        </dgm:presLayoutVars>
      </dgm:prSet>
      <dgm:spPr/>
    </dgm:pt>
    <dgm:pt modelId="{7A4203AC-C1D8-4CB8-B3A5-D0A2BA3033CB}" type="pres">
      <dgm:prSet presAssocID="{05941A6A-CFA5-734E-A5C3-50101A43E82D}" presName="sp" presStyleCnt="0"/>
      <dgm:spPr/>
    </dgm:pt>
    <dgm:pt modelId="{E3AF042C-347F-4824-BB58-8F2A6905D18C}" type="pres">
      <dgm:prSet presAssocID="{A7308487-963D-453B-B951-C0EC9F8DC5BA}" presName="composite" presStyleCnt="0"/>
      <dgm:spPr/>
    </dgm:pt>
    <dgm:pt modelId="{A8C59C61-B415-4ACE-A8C1-5FDB3930642C}" type="pres">
      <dgm:prSet presAssocID="{A7308487-963D-453B-B951-C0EC9F8DC5BA}" presName="parentText" presStyleLbl="alignNode1" presStyleIdx="6" presStyleCnt="7">
        <dgm:presLayoutVars>
          <dgm:chMax val="1"/>
          <dgm:bulletEnabled val="1"/>
        </dgm:presLayoutVars>
      </dgm:prSet>
      <dgm:spPr/>
    </dgm:pt>
    <dgm:pt modelId="{A4E4C721-A183-4138-B476-3D4EC5E86D43}" type="pres">
      <dgm:prSet presAssocID="{A7308487-963D-453B-B951-C0EC9F8DC5BA}" presName="descendantText" presStyleLbl="alignAcc1" presStyleIdx="6" presStyleCnt="7">
        <dgm:presLayoutVars>
          <dgm:bulletEnabled val="1"/>
        </dgm:presLayoutVars>
      </dgm:prSet>
      <dgm:spPr/>
    </dgm:pt>
  </dgm:ptLst>
  <dgm:cxnLst>
    <dgm:cxn modelId="{8E747913-8E85-2C4B-80B5-D5FD5A80399E}" type="presOf" srcId="{5D72A921-D1EF-AF4F-BF01-E53622C26D7F}" destId="{E2DA2AF0-EE47-2244-B08B-73C0A32E04DE}" srcOrd="0" destOrd="0" presId="urn:microsoft.com/office/officeart/2005/8/layout/chevron2"/>
    <dgm:cxn modelId="{F8C7CF28-ED8E-634B-8C66-0A47A0613290}" srcId="{5D72A921-D1EF-AF4F-BF01-E53622C26D7F}" destId="{9B6AE7C2-EC3F-6D44-B1E9-F95DCBA5098D}" srcOrd="3" destOrd="0" parTransId="{F13F7252-54E5-9040-9DFD-A292669388AD}" sibTransId="{C672A360-9CF8-1745-8862-E0DFCDE5DB1E}"/>
    <dgm:cxn modelId="{B2F76B30-6709-B54A-843C-3A1B5C4FDC0B}" type="presOf" srcId="{EFA1D54D-F378-0848-8B93-4EC6A2147A37}" destId="{43CBF8E5-349F-344E-A71A-3EC1175A5545}" srcOrd="0" destOrd="0" presId="urn:microsoft.com/office/officeart/2005/8/layout/chevron2"/>
    <dgm:cxn modelId="{76E6C532-D8FC-1A41-9AFE-5FED2662EEE6}" srcId="{5D72A921-D1EF-AF4F-BF01-E53622C26D7F}" destId="{B12ECB69-7A54-FC4E-A475-C3C63C427412}" srcOrd="5" destOrd="0" parTransId="{32F2B15A-A437-E745-8188-506E734E5E6C}" sibTransId="{05941A6A-CFA5-734E-A5C3-50101A43E82D}"/>
    <dgm:cxn modelId="{026CAB39-D350-D443-BCAF-D14B7E43B4CB}" srcId="{5D72A921-D1EF-AF4F-BF01-E53622C26D7F}" destId="{D6175581-40BC-0E42-98D8-DFD47565A819}" srcOrd="4" destOrd="0" parTransId="{24C1CC5C-9F8C-2C4A-BE7F-A2AA2DB77F94}" sibTransId="{0C206C12-1074-4C46-896C-64DD249F10C9}"/>
    <dgm:cxn modelId="{AD354640-6D34-0F40-938B-90AFD7A7193F}" type="presOf" srcId="{AA1CB6C0-9E76-3344-BDCB-9880AED41F05}" destId="{CD3FAEC6-7A63-C34B-9840-778EF86D09BB}" srcOrd="0" destOrd="0" presId="urn:microsoft.com/office/officeart/2005/8/layout/chevron2"/>
    <dgm:cxn modelId="{54E8AB41-F645-934B-B16F-D89EA3498D78}" type="presOf" srcId="{95203103-6034-4F47-B7D4-C09BEAEEB907}" destId="{A325C58C-2159-134B-BF2D-D824649832FE}" srcOrd="0" destOrd="0" presId="urn:microsoft.com/office/officeart/2005/8/layout/chevron2"/>
    <dgm:cxn modelId="{B4745143-8466-6149-B173-177EE487A95C}" type="presOf" srcId="{D6175581-40BC-0E42-98D8-DFD47565A819}" destId="{609B7386-B61F-2941-AD9A-203DD5082987}" srcOrd="0" destOrd="0" presId="urn:microsoft.com/office/officeart/2005/8/layout/chevron2"/>
    <dgm:cxn modelId="{AF9C0266-4AA6-4917-A61F-7D233FC839A5}" type="presOf" srcId="{AD978E51-BD34-4826-A5A3-9DA79709DD92}" destId="{A4E4C721-A183-4138-B476-3D4EC5E86D43}" srcOrd="0" destOrd="0" presId="urn:microsoft.com/office/officeart/2005/8/layout/chevron2"/>
    <dgm:cxn modelId="{8C270568-5C3E-9F47-A28A-B348DCE9538B}" srcId="{B536B6A5-78AF-F54E-8923-30634A1DDC84}" destId="{EFA1D54D-F378-0848-8B93-4EC6A2147A37}" srcOrd="0" destOrd="0" parTransId="{DD40CCE1-F801-FE41-9442-43D753A04FD9}" sibTransId="{2591F5AF-3DEA-0F47-A972-74164D03E935}"/>
    <dgm:cxn modelId="{6EA46172-B423-324F-BC59-5FA165B663E0}" type="presOf" srcId="{D87FD0A5-AD53-684E-93FE-C24EBFAAACA8}" destId="{DC22436A-A9AB-894D-B8AE-13532EE925F3}" srcOrd="0" destOrd="0" presId="urn:microsoft.com/office/officeart/2005/8/layout/chevron2"/>
    <dgm:cxn modelId="{6AE77A52-23BF-4E91-9912-09E464140CA8}" type="presOf" srcId="{C7AAA2DA-237F-48CA-8A94-30D92F0E3320}" destId="{E6E02275-429D-B845-A348-6C3CE72E1021}" srcOrd="0" destOrd="0" presId="urn:microsoft.com/office/officeart/2005/8/layout/chevron2"/>
    <dgm:cxn modelId="{9B998073-E602-654F-A623-A1A13D0814F3}" type="presOf" srcId="{B536B6A5-78AF-F54E-8923-30634A1DDC84}" destId="{6D06AADF-AC90-9F44-B4E4-85AEEA4BF1E7}" srcOrd="0" destOrd="0" presId="urn:microsoft.com/office/officeart/2005/8/layout/chevron2"/>
    <dgm:cxn modelId="{A98B117C-BF3D-494D-B1CF-B8F9283D8468}" srcId="{5D72A921-D1EF-AF4F-BF01-E53622C26D7F}" destId="{D87FD0A5-AD53-684E-93FE-C24EBFAAACA8}" srcOrd="0" destOrd="0" parTransId="{D9B02664-CE32-7E48-82CF-5540AF28C004}" sibTransId="{2D5F2963-0311-2844-B5E1-B4BC05BF4D19}"/>
    <dgm:cxn modelId="{64FF3D7D-D7D0-4D0D-BD23-279DE9603400}" srcId="{B12ECB69-7A54-FC4E-A475-C3C63C427412}" destId="{C7AAA2DA-237F-48CA-8A94-30D92F0E3320}" srcOrd="0" destOrd="0" parTransId="{F0F4E0D5-0F24-46FA-BF00-0D02A6C69FA3}" sibTransId="{3A8F04DA-4C37-4298-9C39-281B96510A1A}"/>
    <dgm:cxn modelId="{2DCF9786-CBD2-4B93-B536-1A6FF2F903B6}" srcId="{A7308487-963D-453B-B951-C0EC9F8DC5BA}" destId="{AD978E51-BD34-4826-A5A3-9DA79709DD92}" srcOrd="0" destOrd="0" parTransId="{94B224EF-64A9-42CD-B0D8-5ABFC6036500}" sibTransId="{11A2C6EA-00A1-47FF-940C-2DF59954DB24}"/>
    <dgm:cxn modelId="{4A43E89D-681A-7349-94D1-EA6CA5C6DDC1}" type="presOf" srcId="{56FA5934-A2C0-6D44-9EEF-9525C4D0EBA6}" destId="{02700058-F184-B543-ACC2-6E97749829E3}" srcOrd="0" destOrd="0" presId="urn:microsoft.com/office/officeart/2005/8/layout/chevron2"/>
    <dgm:cxn modelId="{A1365AA9-3248-5245-91B4-5D2CD253641C}" type="presOf" srcId="{9B6AE7C2-EC3F-6D44-B1E9-F95DCBA5098D}" destId="{223CFB63-D157-444A-96B1-31CB47E4536F}" srcOrd="0" destOrd="0" presId="urn:microsoft.com/office/officeart/2005/8/layout/chevron2"/>
    <dgm:cxn modelId="{D86E41B1-4DC7-014E-B972-AB63A88245AE}" srcId="{5D72A921-D1EF-AF4F-BF01-E53622C26D7F}" destId="{AA1CB6C0-9E76-3344-BDCB-9880AED41F05}" srcOrd="2" destOrd="0" parTransId="{F5448C8F-BF39-C54C-8AC1-7DE97777615E}" sibTransId="{2CA80C37-2081-5B41-9B06-3405ED529A08}"/>
    <dgm:cxn modelId="{672984C2-D764-4F46-B22C-1D23BA98FED8}" type="presOf" srcId="{A7308487-963D-453B-B951-C0EC9F8DC5BA}" destId="{A8C59C61-B415-4ACE-A8C1-5FDB3930642C}" srcOrd="0" destOrd="0" presId="urn:microsoft.com/office/officeart/2005/8/layout/chevron2"/>
    <dgm:cxn modelId="{C2646DC7-E907-B74F-893B-FB6759379EEF}" srcId="{D87FD0A5-AD53-684E-93FE-C24EBFAAACA8}" destId="{36ADE7F9-9DF9-D84F-AB34-F8828D0A6330}" srcOrd="0" destOrd="0" parTransId="{C1A84ADB-EE15-0340-A756-E3E901CE04AB}" sibTransId="{6BFFE5E9-9502-A14B-999B-B6704F269FF0}"/>
    <dgm:cxn modelId="{55ACEAD8-69C9-EC49-A834-262C27DE83BC}" srcId="{D6175581-40BC-0E42-98D8-DFD47565A819}" destId="{95203103-6034-4F47-B7D4-C09BEAEEB907}" srcOrd="0" destOrd="0" parTransId="{7BA8E89C-8DE3-FD48-850A-24C85E3CDCE5}" sibTransId="{F5615359-A8B1-CA42-B8EB-94828429C5C8}"/>
    <dgm:cxn modelId="{6D0551DC-AAD6-BE42-8B91-C35CC07E5E9E}" type="presOf" srcId="{B12ECB69-7A54-FC4E-A475-C3C63C427412}" destId="{539EC523-C052-D545-A0C4-0EB05296B0D6}" srcOrd="0" destOrd="0" presId="urn:microsoft.com/office/officeart/2005/8/layout/chevron2"/>
    <dgm:cxn modelId="{01F337DE-F44D-6F4F-99DC-08A5C2D3FB92}" srcId="{9B6AE7C2-EC3F-6D44-B1E9-F95DCBA5098D}" destId="{56FA5934-A2C0-6D44-9EEF-9525C4D0EBA6}" srcOrd="0" destOrd="0" parTransId="{36A126CF-6D41-C140-8263-99E8D868B5B5}" sibTransId="{219AC1AD-CBE7-5440-81CA-98E4F031F085}"/>
    <dgm:cxn modelId="{CB584AE5-2D0C-584B-83E9-04F8B0A147BD}" type="presOf" srcId="{36ADE7F9-9DF9-D84F-AB34-F8828D0A6330}" destId="{BFED4F29-CE50-CB42-8411-39D33B520019}" srcOrd="0" destOrd="0" presId="urn:microsoft.com/office/officeart/2005/8/layout/chevron2"/>
    <dgm:cxn modelId="{5CD0E3EF-9D49-BA44-B9EE-70FF473F638C}" type="presOf" srcId="{5A75700D-81D0-064F-8464-C55B813A6600}" destId="{08B4332F-83B3-134A-BF31-5C514ADA7BC6}" srcOrd="0" destOrd="0" presId="urn:microsoft.com/office/officeart/2005/8/layout/chevron2"/>
    <dgm:cxn modelId="{9E605BF6-7057-DA40-9153-C07ADF18BEF7}" srcId="{5D72A921-D1EF-AF4F-BF01-E53622C26D7F}" destId="{B536B6A5-78AF-F54E-8923-30634A1DDC84}" srcOrd="1" destOrd="0" parTransId="{3CD751AC-04C6-804F-BCB0-77E874D027FA}" sibTransId="{72D1B8E2-E6B8-4043-A28C-0C5A1D38F07E}"/>
    <dgm:cxn modelId="{9C663FF7-1CED-47A5-9073-7785355E4CB7}" srcId="{5D72A921-D1EF-AF4F-BF01-E53622C26D7F}" destId="{A7308487-963D-453B-B951-C0EC9F8DC5BA}" srcOrd="6" destOrd="0" parTransId="{6AFCA05D-4D74-4BDA-A34F-E8A982B9C64A}" sibTransId="{8A315E0E-1675-468E-91BF-6984EB14710C}"/>
    <dgm:cxn modelId="{C34848FA-1376-A447-8FEA-5D92E77F5614}" srcId="{AA1CB6C0-9E76-3344-BDCB-9880AED41F05}" destId="{5A75700D-81D0-064F-8464-C55B813A6600}" srcOrd="0" destOrd="0" parTransId="{6695214A-A95C-4140-B437-7DEC8FE115BA}" sibTransId="{4EAA0D63-B222-594A-956D-8B6D7C301FAD}"/>
    <dgm:cxn modelId="{2AA16A06-C730-944F-9477-4BB389B19A81}" type="presParOf" srcId="{E2DA2AF0-EE47-2244-B08B-73C0A32E04DE}" destId="{C7BD377F-2F9B-0F49-ADAA-6D7E9560FF25}" srcOrd="0" destOrd="0" presId="urn:microsoft.com/office/officeart/2005/8/layout/chevron2"/>
    <dgm:cxn modelId="{E1CE0BB9-D8E9-9848-B0FB-8F691819357F}" type="presParOf" srcId="{C7BD377F-2F9B-0F49-ADAA-6D7E9560FF25}" destId="{DC22436A-A9AB-894D-B8AE-13532EE925F3}" srcOrd="0" destOrd="0" presId="urn:microsoft.com/office/officeart/2005/8/layout/chevron2"/>
    <dgm:cxn modelId="{614151DE-074B-1848-BECD-35CFD041EFE9}" type="presParOf" srcId="{C7BD377F-2F9B-0F49-ADAA-6D7E9560FF25}" destId="{BFED4F29-CE50-CB42-8411-39D33B520019}" srcOrd="1" destOrd="0" presId="urn:microsoft.com/office/officeart/2005/8/layout/chevron2"/>
    <dgm:cxn modelId="{B927B6F9-467A-9646-9031-7D33B8AE3966}" type="presParOf" srcId="{E2DA2AF0-EE47-2244-B08B-73C0A32E04DE}" destId="{8CE5969A-2755-FD4B-89AA-944E2AB4BA36}" srcOrd="1" destOrd="0" presId="urn:microsoft.com/office/officeart/2005/8/layout/chevron2"/>
    <dgm:cxn modelId="{D8253F50-FCCC-E644-A800-8336B495E64B}" type="presParOf" srcId="{E2DA2AF0-EE47-2244-B08B-73C0A32E04DE}" destId="{45B73E9A-B3DB-2B49-B8AA-D8EA6DB87D41}" srcOrd="2" destOrd="0" presId="urn:microsoft.com/office/officeart/2005/8/layout/chevron2"/>
    <dgm:cxn modelId="{D3A67DD5-6EED-AA46-AA95-79873C7BF9FB}" type="presParOf" srcId="{45B73E9A-B3DB-2B49-B8AA-D8EA6DB87D41}" destId="{6D06AADF-AC90-9F44-B4E4-85AEEA4BF1E7}" srcOrd="0" destOrd="0" presId="urn:microsoft.com/office/officeart/2005/8/layout/chevron2"/>
    <dgm:cxn modelId="{53D19879-24FB-0240-B9D9-79F5415707E0}" type="presParOf" srcId="{45B73E9A-B3DB-2B49-B8AA-D8EA6DB87D41}" destId="{43CBF8E5-349F-344E-A71A-3EC1175A5545}" srcOrd="1" destOrd="0" presId="urn:microsoft.com/office/officeart/2005/8/layout/chevron2"/>
    <dgm:cxn modelId="{81D54627-8597-7043-95BB-8F414FD6158B}" type="presParOf" srcId="{E2DA2AF0-EE47-2244-B08B-73C0A32E04DE}" destId="{1BDABC07-92E6-6241-910E-04AC48910244}" srcOrd="3" destOrd="0" presId="urn:microsoft.com/office/officeart/2005/8/layout/chevron2"/>
    <dgm:cxn modelId="{40A416E3-50CC-F545-9885-EFCB1F7D0208}" type="presParOf" srcId="{E2DA2AF0-EE47-2244-B08B-73C0A32E04DE}" destId="{26558096-419F-494E-A0AE-E29DF1351B51}" srcOrd="4" destOrd="0" presId="urn:microsoft.com/office/officeart/2005/8/layout/chevron2"/>
    <dgm:cxn modelId="{17E850E6-4BB5-AE45-8586-72A2D83CDD76}" type="presParOf" srcId="{26558096-419F-494E-A0AE-E29DF1351B51}" destId="{CD3FAEC6-7A63-C34B-9840-778EF86D09BB}" srcOrd="0" destOrd="0" presId="urn:microsoft.com/office/officeart/2005/8/layout/chevron2"/>
    <dgm:cxn modelId="{2B76F4DF-D8F7-194E-B575-C8ABD77C3CAF}" type="presParOf" srcId="{26558096-419F-494E-A0AE-E29DF1351B51}" destId="{08B4332F-83B3-134A-BF31-5C514ADA7BC6}" srcOrd="1" destOrd="0" presId="urn:microsoft.com/office/officeart/2005/8/layout/chevron2"/>
    <dgm:cxn modelId="{4D1FA5C7-F00D-2244-BF56-55AB56EB4C95}" type="presParOf" srcId="{E2DA2AF0-EE47-2244-B08B-73C0A32E04DE}" destId="{61608E22-4551-D247-AFDB-019E6F359B89}" srcOrd="5" destOrd="0" presId="urn:microsoft.com/office/officeart/2005/8/layout/chevron2"/>
    <dgm:cxn modelId="{7E049B62-8D2F-0D4B-B04B-0A37053F8E79}" type="presParOf" srcId="{E2DA2AF0-EE47-2244-B08B-73C0A32E04DE}" destId="{046AB692-1EB4-1546-A412-4954C9B90306}" srcOrd="6" destOrd="0" presId="urn:microsoft.com/office/officeart/2005/8/layout/chevron2"/>
    <dgm:cxn modelId="{0876491A-F8D5-9548-9DFF-19E0A2744A92}" type="presParOf" srcId="{046AB692-1EB4-1546-A412-4954C9B90306}" destId="{223CFB63-D157-444A-96B1-31CB47E4536F}" srcOrd="0" destOrd="0" presId="urn:microsoft.com/office/officeart/2005/8/layout/chevron2"/>
    <dgm:cxn modelId="{8B4AA540-E17A-BC45-B243-40AE279D5486}" type="presParOf" srcId="{046AB692-1EB4-1546-A412-4954C9B90306}" destId="{02700058-F184-B543-ACC2-6E97749829E3}" srcOrd="1" destOrd="0" presId="urn:microsoft.com/office/officeart/2005/8/layout/chevron2"/>
    <dgm:cxn modelId="{225F8CF4-BCCC-E246-A053-467F8CBF9E07}" type="presParOf" srcId="{E2DA2AF0-EE47-2244-B08B-73C0A32E04DE}" destId="{08F7C98F-A968-1949-B78F-A26B6CC6F208}" srcOrd="7" destOrd="0" presId="urn:microsoft.com/office/officeart/2005/8/layout/chevron2"/>
    <dgm:cxn modelId="{92321964-4F15-8549-BEFA-76EBD13E893C}" type="presParOf" srcId="{E2DA2AF0-EE47-2244-B08B-73C0A32E04DE}" destId="{0273DEC3-2953-D84B-B075-0E494E44C1AE}" srcOrd="8" destOrd="0" presId="urn:microsoft.com/office/officeart/2005/8/layout/chevron2"/>
    <dgm:cxn modelId="{CF6A36FB-8313-3C42-9B0E-7BC61FEA29A8}" type="presParOf" srcId="{0273DEC3-2953-D84B-B075-0E494E44C1AE}" destId="{609B7386-B61F-2941-AD9A-203DD5082987}" srcOrd="0" destOrd="0" presId="urn:microsoft.com/office/officeart/2005/8/layout/chevron2"/>
    <dgm:cxn modelId="{CE09A2F2-9922-0A4A-9161-7BBC5449E5E3}" type="presParOf" srcId="{0273DEC3-2953-D84B-B075-0E494E44C1AE}" destId="{A325C58C-2159-134B-BF2D-D824649832FE}" srcOrd="1" destOrd="0" presId="urn:microsoft.com/office/officeart/2005/8/layout/chevron2"/>
    <dgm:cxn modelId="{1BDE9BDA-EC82-5545-B540-D857285691DD}" type="presParOf" srcId="{E2DA2AF0-EE47-2244-B08B-73C0A32E04DE}" destId="{E5D5C867-B10C-6F43-A799-C35A2978790C}" srcOrd="9" destOrd="0" presId="urn:microsoft.com/office/officeart/2005/8/layout/chevron2"/>
    <dgm:cxn modelId="{6C8ADC25-B658-6B41-95DC-A31E42A3DBE4}" type="presParOf" srcId="{E2DA2AF0-EE47-2244-B08B-73C0A32E04DE}" destId="{6641C2E4-E722-CD40-BC22-178D27F82B10}" srcOrd="10" destOrd="0" presId="urn:microsoft.com/office/officeart/2005/8/layout/chevron2"/>
    <dgm:cxn modelId="{D2E20A14-0B9A-024A-8582-474817DCBB51}" type="presParOf" srcId="{6641C2E4-E722-CD40-BC22-178D27F82B10}" destId="{539EC523-C052-D545-A0C4-0EB05296B0D6}" srcOrd="0" destOrd="0" presId="urn:microsoft.com/office/officeart/2005/8/layout/chevron2"/>
    <dgm:cxn modelId="{FB80BD8F-60BA-0349-A145-F7C4578CA401}" type="presParOf" srcId="{6641C2E4-E722-CD40-BC22-178D27F82B10}" destId="{E6E02275-429D-B845-A348-6C3CE72E1021}" srcOrd="1" destOrd="0" presId="urn:microsoft.com/office/officeart/2005/8/layout/chevron2"/>
    <dgm:cxn modelId="{140317F9-4385-4241-A6DF-674061DFD96D}" type="presParOf" srcId="{E2DA2AF0-EE47-2244-B08B-73C0A32E04DE}" destId="{7A4203AC-C1D8-4CB8-B3A5-D0A2BA3033CB}" srcOrd="11" destOrd="0" presId="urn:microsoft.com/office/officeart/2005/8/layout/chevron2"/>
    <dgm:cxn modelId="{8CC995F8-9FB7-409F-B36B-233ADADE13AB}" type="presParOf" srcId="{E2DA2AF0-EE47-2244-B08B-73C0A32E04DE}" destId="{E3AF042C-347F-4824-BB58-8F2A6905D18C}" srcOrd="12" destOrd="0" presId="urn:microsoft.com/office/officeart/2005/8/layout/chevron2"/>
    <dgm:cxn modelId="{92850515-6091-4350-BCEC-C737ACD5D8E7}" type="presParOf" srcId="{E3AF042C-347F-4824-BB58-8F2A6905D18C}" destId="{A8C59C61-B415-4ACE-A8C1-5FDB3930642C}" srcOrd="0" destOrd="0" presId="urn:microsoft.com/office/officeart/2005/8/layout/chevron2"/>
    <dgm:cxn modelId="{7002E580-EDD5-4EA2-A4A6-E0CD21EFB398}" type="presParOf" srcId="{E3AF042C-347F-4824-BB58-8F2A6905D18C}" destId="{A4E4C721-A183-4138-B476-3D4EC5E86D4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34F810-E5D4-4631-88C4-BAD42F73AB38}" type="doc">
      <dgm:prSet loTypeId="urn:microsoft.com/office/officeart/2005/8/layout/hierarchy4" loCatId="list" qsTypeId="urn:microsoft.com/office/officeart/2005/8/quickstyle/simple5" qsCatId="simple" csTypeId="urn:microsoft.com/office/officeart/2005/8/colors/colorful1" csCatId="colorful" phldr="1"/>
      <dgm:spPr/>
    </dgm:pt>
    <dgm:pt modelId="{C99B1269-3DFA-47C1-999B-DC94D2A7319C}">
      <dgm:prSet phldrT="[Texte]"/>
      <dgm:spPr/>
      <dgm:t>
        <a:bodyPr/>
        <a:lstStyle/>
        <a:p>
          <a:r>
            <a:rPr lang="fr-BE" dirty="0"/>
            <a:t>2 procédures de permis uniques</a:t>
          </a:r>
        </a:p>
      </dgm:t>
    </dgm:pt>
    <dgm:pt modelId="{57ADE128-7422-469A-B7BB-3712530C8EC4}" type="parTrans" cxnId="{1F95BDF3-D763-49CB-976F-1BF18FAAB969}">
      <dgm:prSet/>
      <dgm:spPr/>
      <dgm:t>
        <a:bodyPr/>
        <a:lstStyle/>
        <a:p>
          <a:endParaRPr lang="fr-BE"/>
        </a:p>
      </dgm:t>
    </dgm:pt>
    <dgm:pt modelId="{FF9841DB-BC26-4CA2-A748-340CB2E68BD5}" type="sibTrans" cxnId="{1F95BDF3-D763-49CB-976F-1BF18FAAB969}">
      <dgm:prSet/>
      <dgm:spPr/>
      <dgm:t>
        <a:bodyPr/>
        <a:lstStyle/>
        <a:p>
          <a:endParaRPr lang="fr-BE"/>
        </a:p>
      </dgm:t>
    </dgm:pt>
    <dgm:pt modelId="{FB33EE02-B034-424F-A95A-BD650BB76E01}">
      <dgm:prSet phldrT="[Texte]"/>
      <dgm:spPr/>
      <dgm:t>
        <a:bodyPr/>
        <a:lstStyle/>
        <a:p>
          <a:r>
            <a:rPr lang="fr-BE" dirty="0"/>
            <a:t>Les blocs d’appartements </a:t>
          </a:r>
        </a:p>
        <a:p>
          <a:r>
            <a:rPr lang="fr-BE" dirty="0"/>
            <a:t>la voirie</a:t>
          </a:r>
        </a:p>
        <a:p>
          <a:r>
            <a:rPr lang="fr-BE" dirty="0"/>
            <a:t>les aménagements publics</a:t>
          </a:r>
        </a:p>
      </dgm:t>
    </dgm:pt>
    <dgm:pt modelId="{0007D4EB-C4B9-40D3-9A4B-471FF2F9C950}" type="parTrans" cxnId="{E718D0EE-7DC6-42CD-9E31-6C2EA4A9BCDC}">
      <dgm:prSet/>
      <dgm:spPr/>
      <dgm:t>
        <a:bodyPr/>
        <a:lstStyle/>
        <a:p>
          <a:endParaRPr lang="fr-BE"/>
        </a:p>
      </dgm:t>
    </dgm:pt>
    <dgm:pt modelId="{B2578C64-C886-439B-AED1-234F9EED332B}" type="sibTrans" cxnId="{E718D0EE-7DC6-42CD-9E31-6C2EA4A9BCDC}">
      <dgm:prSet/>
      <dgm:spPr/>
      <dgm:t>
        <a:bodyPr/>
        <a:lstStyle/>
        <a:p>
          <a:endParaRPr lang="fr-BE"/>
        </a:p>
      </dgm:t>
    </dgm:pt>
    <dgm:pt modelId="{6B3CA52C-0599-42A1-A4B2-133B1B79CBC6}">
      <dgm:prSet phldrT="[Texte]"/>
      <dgm:spPr/>
      <dgm:t>
        <a:bodyPr/>
        <a:lstStyle/>
        <a:p>
          <a:r>
            <a:rPr lang="fr-BE" dirty="0"/>
            <a:t>La résidence avec services</a:t>
          </a:r>
        </a:p>
      </dgm:t>
    </dgm:pt>
    <dgm:pt modelId="{7407B837-4F28-46F4-B866-FAFFEF9236F2}" type="parTrans" cxnId="{FBA4DAE6-4106-4E19-9E52-AEFD31A9FE83}">
      <dgm:prSet/>
      <dgm:spPr/>
      <dgm:t>
        <a:bodyPr/>
        <a:lstStyle/>
        <a:p>
          <a:endParaRPr lang="fr-BE"/>
        </a:p>
      </dgm:t>
    </dgm:pt>
    <dgm:pt modelId="{FF8C0635-1F29-4313-A417-70DF9E94C62E}" type="sibTrans" cxnId="{FBA4DAE6-4106-4E19-9E52-AEFD31A9FE83}">
      <dgm:prSet/>
      <dgm:spPr/>
      <dgm:t>
        <a:bodyPr/>
        <a:lstStyle/>
        <a:p>
          <a:endParaRPr lang="fr-BE"/>
        </a:p>
      </dgm:t>
    </dgm:pt>
    <dgm:pt modelId="{5FECBA5D-D60F-4AD4-BFD8-F85E64800CF9}" type="pres">
      <dgm:prSet presAssocID="{2634F810-E5D4-4631-88C4-BAD42F73AB3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4E92FCD-38E7-4F73-91E8-3A04EA246AD4}" type="pres">
      <dgm:prSet presAssocID="{C99B1269-3DFA-47C1-999B-DC94D2A7319C}" presName="vertOne" presStyleCnt="0"/>
      <dgm:spPr/>
    </dgm:pt>
    <dgm:pt modelId="{31AFC610-E96D-4BB1-86DF-E46FF3DFCB66}" type="pres">
      <dgm:prSet presAssocID="{C99B1269-3DFA-47C1-999B-DC94D2A7319C}" presName="txOne" presStyleLbl="node0" presStyleIdx="0" presStyleCnt="1" custScaleY="47579" custLinFactNeighborX="37" custLinFactNeighborY="55504">
        <dgm:presLayoutVars>
          <dgm:chPref val="3"/>
        </dgm:presLayoutVars>
      </dgm:prSet>
      <dgm:spPr/>
    </dgm:pt>
    <dgm:pt modelId="{437BB43E-E09A-46BF-8C57-3B2AD007A4AA}" type="pres">
      <dgm:prSet presAssocID="{C99B1269-3DFA-47C1-999B-DC94D2A7319C}" presName="parTransOne" presStyleCnt="0"/>
      <dgm:spPr/>
    </dgm:pt>
    <dgm:pt modelId="{9F5CE13D-01C5-4555-A509-DCB3AD4DB1C1}" type="pres">
      <dgm:prSet presAssocID="{C99B1269-3DFA-47C1-999B-DC94D2A7319C}" presName="horzOne" presStyleCnt="0"/>
      <dgm:spPr/>
    </dgm:pt>
    <dgm:pt modelId="{403377A9-DD3A-4C99-B24D-8FA79A18EF49}" type="pres">
      <dgm:prSet presAssocID="{FB33EE02-B034-424F-A95A-BD650BB76E01}" presName="vertTwo" presStyleCnt="0"/>
      <dgm:spPr/>
    </dgm:pt>
    <dgm:pt modelId="{D6B28C5A-43F7-4212-9DC8-11565503A5A2}" type="pres">
      <dgm:prSet presAssocID="{FB33EE02-B034-424F-A95A-BD650BB76E01}" presName="txTwo" presStyleLbl="node2" presStyleIdx="0" presStyleCnt="2" custScaleY="126537">
        <dgm:presLayoutVars>
          <dgm:chPref val="3"/>
        </dgm:presLayoutVars>
      </dgm:prSet>
      <dgm:spPr/>
    </dgm:pt>
    <dgm:pt modelId="{C031886A-A627-436C-B0E7-ACEA77F25DDE}" type="pres">
      <dgm:prSet presAssocID="{FB33EE02-B034-424F-A95A-BD650BB76E01}" presName="horzTwo" presStyleCnt="0"/>
      <dgm:spPr/>
    </dgm:pt>
    <dgm:pt modelId="{45B628E7-9D3F-452A-BB31-23E371B2F04E}" type="pres">
      <dgm:prSet presAssocID="{B2578C64-C886-439B-AED1-234F9EED332B}" presName="sibSpaceTwo" presStyleCnt="0"/>
      <dgm:spPr/>
    </dgm:pt>
    <dgm:pt modelId="{80DFA806-C541-4074-9A80-A0F896AEB12A}" type="pres">
      <dgm:prSet presAssocID="{6B3CA52C-0599-42A1-A4B2-133B1B79CBC6}" presName="vertTwo" presStyleCnt="0"/>
      <dgm:spPr/>
    </dgm:pt>
    <dgm:pt modelId="{99D972C4-E1EA-4637-A881-AFEC7AD40257}" type="pres">
      <dgm:prSet presAssocID="{6B3CA52C-0599-42A1-A4B2-133B1B79CBC6}" presName="txTwo" presStyleLbl="node2" presStyleIdx="1" presStyleCnt="2" custScaleY="126537" custLinFactNeighborX="77" custLinFactNeighborY="1">
        <dgm:presLayoutVars>
          <dgm:chPref val="3"/>
        </dgm:presLayoutVars>
      </dgm:prSet>
      <dgm:spPr/>
    </dgm:pt>
    <dgm:pt modelId="{E178642E-8E9F-4178-9D93-C9CAFF308599}" type="pres">
      <dgm:prSet presAssocID="{6B3CA52C-0599-42A1-A4B2-133B1B79CBC6}" presName="horzTwo" presStyleCnt="0"/>
      <dgm:spPr/>
    </dgm:pt>
  </dgm:ptLst>
  <dgm:cxnLst>
    <dgm:cxn modelId="{6CC9A06C-2552-4339-AA37-901580103383}" type="presOf" srcId="{FB33EE02-B034-424F-A95A-BD650BB76E01}" destId="{D6B28C5A-43F7-4212-9DC8-11565503A5A2}" srcOrd="0" destOrd="0" presId="urn:microsoft.com/office/officeart/2005/8/layout/hierarchy4"/>
    <dgm:cxn modelId="{21C53C70-4707-490E-8587-4375873FB6F2}" type="presOf" srcId="{6B3CA52C-0599-42A1-A4B2-133B1B79CBC6}" destId="{99D972C4-E1EA-4637-A881-AFEC7AD40257}" srcOrd="0" destOrd="0" presId="urn:microsoft.com/office/officeart/2005/8/layout/hierarchy4"/>
    <dgm:cxn modelId="{CFE5F8A0-4B16-4E86-8074-84B0E33635C7}" type="presOf" srcId="{C99B1269-3DFA-47C1-999B-DC94D2A7319C}" destId="{31AFC610-E96D-4BB1-86DF-E46FF3DFCB66}" srcOrd="0" destOrd="0" presId="urn:microsoft.com/office/officeart/2005/8/layout/hierarchy4"/>
    <dgm:cxn modelId="{FBA4DAE6-4106-4E19-9E52-AEFD31A9FE83}" srcId="{C99B1269-3DFA-47C1-999B-DC94D2A7319C}" destId="{6B3CA52C-0599-42A1-A4B2-133B1B79CBC6}" srcOrd="1" destOrd="0" parTransId="{7407B837-4F28-46F4-B866-FAFFEF9236F2}" sibTransId="{FF8C0635-1F29-4313-A417-70DF9E94C62E}"/>
    <dgm:cxn modelId="{E718D0EE-7DC6-42CD-9E31-6C2EA4A9BCDC}" srcId="{C99B1269-3DFA-47C1-999B-DC94D2A7319C}" destId="{FB33EE02-B034-424F-A95A-BD650BB76E01}" srcOrd="0" destOrd="0" parTransId="{0007D4EB-C4B9-40D3-9A4B-471FF2F9C950}" sibTransId="{B2578C64-C886-439B-AED1-234F9EED332B}"/>
    <dgm:cxn modelId="{1F95BDF3-D763-49CB-976F-1BF18FAAB969}" srcId="{2634F810-E5D4-4631-88C4-BAD42F73AB38}" destId="{C99B1269-3DFA-47C1-999B-DC94D2A7319C}" srcOrd="0" destOrd="0" parTransId="{57ADE128-7422-469A-B7BB-3712530C8EC4}" sibTransId="{FF9841DB-BC26-4CA2-A748-340CB2E68BD5}"/>
    <dgm:cxn modelId="{BC7646FB-4357-40B6-99ED-47A6B2C611CE}" type="presOf" srcId="{2634F810-E5D4-4631-88C4-BAD42F73AB38}" destId="{5FECBA5D-D60F-4AD4-BFD8-F85E64800CF9}" srcOrd="0" destOrd="0" presId="urn:microsoft.com/office/officeart/2005/8/layout/hierarchy4"/>
    <dgm:cxn modelId="{AF9A64C2-F644-4F2F-A7AE-977A25108990}" type="presParOf" srcId="{5FECBA5D-D60F-4AD4-BFD8-F85E64800CF9}" destId="{14E92FCD-38E7-4F73-91E8-3A04EA246AD4}" srcOrd="0" destOrd="0" presId="urn:microsoft.com/office/officeart/2005/8/layout/hierarchy4"/>
    <dgm:cxn modelId="{E4414671-6FF2-4140-A5AE-3E067B69595C}" type="presParOf" srcId="{14E92FCD-38E7-4F73-91E8-3A04EA246AD4}" destId="{31AFC610-E96D-4BB1-86DF-E46FF3DFCB66}" srcOrd="0" destOrd="0" presId="urn:microsoft.com/office/officeart/2005/8/layout/hierarchy4"/>
    <dgm:cxn modelId="{1B2B14A7-8117-4D23-97A1-31C886E09E7F}" type="presParOf" srcId="{14E92FCD-38E7-4F73-91E8-3A04EA246AD4}" destId="{437BB43E-E09A-46BF-8C57-3B2AD007A4AA}" srcOrd="1" destOrd="0" presId="urn:microsoft.com/office/officeart/2005/8/layout/hierarchy4"/>
    <dgm:cxn modelId="{4DE1A9AC-FB65-4628-B598-D16C65868E37}" type="presParOf" srcId="{14E92FCD-38E7-4F73-91E8-3A04EA246AD4}" destId="{9F5CE13D-01C5-4555-A509-DCB3AD4DB1C1}" srcOrd="2" destOrd="0" presId="urn:microsoft.com/office/officeart/2005/8/layout/hierarchy4"/>
    <dgm:cxn modelId="{8C94A7AB-E430-40CD-9152-026D7018B89E}" type="presParOf" srcId="{9F5CE13D-01C5-4555-A509-DCB3AD4DB1C1}" destId="{403377A9-DD3A-4C99-B24D-8FA79A18EF49}" srcOrd="0" destOrd="0" presId="urn:microsoft.com/office/officeart/2005/8/layout/hierarchy4"/>
    <dgm:cxn modelId="{51ECDD27-BFBA-4140-9F20-66979B8D096C}" type="presParOf" srcId="{403377A9-DD3A-4C99-B24D-8FA79A18EF49}" destId="{D6B28C5A-43F7-4212-9DC8-11565503A5A2}" srcOrd="0" destOrd="0" presId="urn:microsoft.com/office/officeart/2005/8/layout/hierarchy4"/>
    <dgm:cxn modelId="{53D149A1-5677-4377-81C2-D4ACCBD7C0CD}" type="presParOf" srcId="{403377A9-DD3A-4C99-B24D-8FA79A18EF49}" destId="{C031886A-A627-436C-B0E7-ACEA77F25DDE}" srcOrd="1" destOrd="0" presId="urn:microsoft.com/office/officeart/2005/8/layout/hierarchy4"/>
    <dgm:cxn modelId="{6096F591-12AC-4FA3-A765-BD2A27FF4361}" type="presParOf" srcId="{9F5CE13D-01C5-4555-A509-DCB3AD4DB1C1}" destId="{45B628E7-9D3F-452A-BB31-23E371B2F04E}" srcOrd="1" destOrd="0" presId="urn:microsoft.com/office/officeart/2005/8/layout/hierarchy4"/>
    <dgm:cxn modelId="{75FCE9EE-440D-41D2-A5B5-D9A2DB41A8CA}" type="presParOf" srcId="{9F5CE13D-01C5-4555-A509-DCB3AD4DB1C1}" destId="{80DFA806-C541-4074-9A80-A0F896AEB12A}" srcOrd="2" destOrd="0" presId="urn:microsoft.com/office/officeart/2005/8/layout/hierarchy4"/>
    <dgm:cxn modelId="{6D404996-1EC4-43AC-9B2F-4B58E00AB9B0}" type="presParOf" srcId="{80DFA806-C541-4074-9A80-A0F896AEB12A}" destId="{99D972C4-E1EA-4637-A881-AFEC7AD40257}" srcOrd="0" destOrd="0" presId="urn:microsoft.com/office/officeart/2005/8/layout/hierarchy4"/>
    <dgm:cxn modelId="{7CA91393-07F4-4486-ABF5-27453C673591}" type="presParOf" srcId="{80DFA806-C541-4074-9A80-A0F896AEB12A}" destId="{E178642E-8E9F-4178-9D93-C9CAFF30859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34F810-E5D4-4631-88C4-BAD42F73AB38}" type="doc">
      <dgm:prSet loTypeId="urn:microsoft.com/office/officeart/2005/8/layout/hierarchy4" loCatId="list" qsTypeId="urn:microsoft.com/office/officeart/2005/8/quickstyle/simple5" qsCatId="simple" csTypeId="urn:microsoft.com/office/officeart/2005/8/colors/accent3_2" csCatId="accent3" phldr="1"/>
      <dgm:spPr/>
    </dgm:pt>
    <dgm:pt modelId="{C99B1269-3DFA-47C1-999B-DC94D2A7319C}">
      <dgm:prSet phldrT="[Texte]" custT="1"/>
      <dgm:spPr/>
      <dgm:t>
        <a:bodyPr/>
        <a:lstStyle/>
        <a:p>
          <a:r>
            <a:rPr lang="fr-BE" sz="2400" dirty="0"/>
            <a:t>Autorité compétente : Région Wallonne</a:t>
          </a:r>
        </a:p>
        <a:p>
          <a:r>
            <a:rPr lang="fr-BE" sz="1800" dirty="0"/>
            <a:t>Fonctionnaire Déléguée et fonctionnaire technique</a:t>
          </a:r>
        </a:p>
      </dgm:t>
    </dgm:pt>
    <dgm:pt modelId="{57ADE128-7422-469A-B7BB-3712530C8EC4}" type="parTrans" cxnId="{1F95BDF3-D763-49CB-976F-1BF18FAAB969}">
      <dgm:prSet/>
      <dgm:spPr/>
      <dgm:t>
        <a:bodyPr/>
        <a:lstStyle/>
        <a:p>
          <a:endParaRPr lang="fr-BE"/>
        </a:p>
      </dgm:t>
    </dgm:pt>
    <dgm:pt modelId="{FF9841DB-BC26-4CA2-A748-340CB2E68BD5}" type="sibTrans" cxnId="{1F95BDF3-D763-49CB-976F-1BF18FAAB969}">
      <dgm:prSet/>
      <dgm:spPr/>
      <dgm:t>
        <a:bodyPr/>
        <a:lstStyle/>
        <a:p>
          <a:endParaRPr lang="fr-BE"/>
        </a:p>
      </dgm:t>
    </dgm:pt>
    <dgm:pt modelId="{5FECBA5D-D60F-4AD4-BFD8-F85E64800CF9}" type="pres">
      <dgm:prSet presAssocID="{2634F810-E5D4-4631-88C4-BAD42F73AB3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4E92FCD-38E7-4F73-91E8-3A04EA246AD4}" type="pres">
      <dgm:prSet presAssocID="{C99B1269-3DFA-47C1-999B-DC94D2A7319C}" presName="vertOne" presStyleCnt="0"/>
      <dgm:spPr/>
    </dgm:pt>
    <dgm:pt modelId="{31AFC610-E96D-4BB1-86DF-E46FF3DFCB66}" type="pres">
      <dgm:prSet presAssocID="{C99B1269-3DFA-47C1-999B-DC94D2A7319C}" presName="txOne" presStyleLbl="node0" presStyleIdx="0" presStyleCnt="1" custScaleY="100169">
        <dgm:presLayoutVars>
          <dgm:chPref val="3"/>
        </dgm:presLayoutVars>
      </dgm:prSet>
      <dgm:spPr/>
    </dgm:pt>
    <dgm:pt modelId="{9F5CE13D-01C5-4555-A509-DCB3AD4DB1C1}" type="pres">
      <dgm:prSet presAssocID="{C99B1269-3DFA-47C1-999B-DC94D2A7319C}" presName="horzOne" presStyleCnt="0"/>
      <dgm:spPr/>
    </dgm:pt>
  </dgm:ptLst>
  <dgm:cxnLst>
    <dgm:cxn modelId="{CFE5F8A0-4B16-4E86-8074-84B0E33635C7}" type="presOf" srcId="{C99B1269-3DFA-47C1-999B-DC94D2A7319C}" destId="{31AFC610-E96D-4BB1-86DF-E46FF3DFCB66}" srcOrd="0" destOrd="0" presId="urn:microsoft.com/office/officeart/2005/8/layout/hierarchy4"/>
    <dgm:cxn modelId="{1F95BDF3-D763-49CB-976F-1BF18FAAB969}" srcId="{2634F810-E5D4-4631-88C4-BAD42F73AB38}" destId="{C99B1269-3DFA-47C1-999B-DC94D2A7319C}" srcOrd="0" destOrd="0" parTransId="{57ADE128-7422-469A-B7BB-3712530C8EC4}" sibTransId="{FF9841DB-BC26-4CA2-A748-340CB2E68BD5}"/>
    <dgm:cxn modelId="{BC7646FB-4357-40B6-99ED-47A6B2C611CE}" type="presOf" srcId="{2634F810-E5D4-4631-88C4-BAD42F73AB38}" destId="{5FECBA5D-D60F-4AD4-BFD8-F85E64800CF9}" srcOrd="0" destOrd="0" presId="urn:microsoft.com/office/officeart/2005/8/layout/hierarchy4"/>
    <dgm:cxn modelId="{AF9A64C2-F644-4F2F-A7AE-977A25108990}" type="presParOf" srcId="{5FECBA5D-D60F-4AD4-BFD8-F85E64800CF9}" destId="{14E92FCD-38E7-4F73-91E8-3A04EA246AD4}" srcOrd="0" destOrd="0" presId="urn:microsoft.com/office/officeart/2005/8/layout/hierarchy4"/>
    <dgm:cxn modelId="{E4414671-6FF2-4140-A5AE-3E067B69595C}" type="presParOf" srcId="{14E92FCD-38E7-4F73-91E8-3A04EA246AD4}" destId="{31AFC610-E96D-4BB1-86DF-E46FF3DFCB66}" srcOrd="0" destOrd="0" presId="urn:microsoft.com/office/officeart/2005/8/layout/hierarchy4"/>
    <dgm:cxn modelId="{4DE1A9AC-FB65-4628-B598-D16C65868E37}" type="presParOf" srcId="{14E92FCD-38E7-4F73-91E8-3A04EA246AD4}" destId="{9F5CE13D-01C5-4555-A509-DCB3AD4DB1C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634F810-E5D4-4631-88C4-BAD42F73AB38}" type="doc">
      <dgm:prSet loTypeId="urn:microsoft.com/office/officeart/2005/8/layout/hierarchy4" loCatId="list" qsTypeId="urn:microsoft.com/office/officeart/2005/8/quickstyle/simple5" qsCatId="simple" csTypeId="urn:microsoft.com/office/officeart/2005/8/colors/accent6_2" csCatId="accent6" phldr="1"/>
      <dgm:spPr/>
    </dgm:pt>
    <dgm:pt modelId="{C99B1269-3DFA-47C1-999B-DC94D2A7319C}">
      <dgm:prSet phldrT="[Texte]" custT="1"/>
      <dgm:spPr/>
      <dgm:t>
        <a:bodyPr/>
        <a:lstStyle/>
        <a:p>
          <a:r>
            <a:rPr lang="fr-BE" sz="2400" dirty="0"/>
            <a:t>Enquête publique du 10/02/2020 au 10/03/2020</a:t>
          </a:r>
          <a:endParaRPr lang="fr-BE" sz="1800" dirty="0"/>
        </a:p>
      </dgm:t>
    </dgm:pt>
    <dgm:pt modelId="{57ADE128-7422-469A-B7BB-3712530C8EC4}" type="parTrans" cxnId="{1F95BDF3-D763-49CB-976F-1BF18FAAB969}">
      <dgm:prSet/>
      <dgm:spPr/>
      <dgm:t>
        <a:bodyPr/>
        <a:lstStyle/>
        <a:p>
          <a:endParaRPr lang="fr-BE"/>
        </a:p>
      </dgm:t>
    </dgm:pt>
    <dgm:pt modelId="{FF9841DB-BC26-4CA2-A748-340CB2E68BD5}" type="sibTrans" cxnId="{1F95BDF3-D763-49CB-976F-1BF18FAAB969}">
      <dgm:prSet/>
      <dgm:spPr/>
      <dgm:t>
        <a:bodyPr/>
        <a:lstStyle/>
        <a:p>
          <a:endParaRPr lang="fr-BE"/>
        </a:p>
      </dgm:t>
    </dgm:pt>
    <dgm:pt modelId="{5FECBA5D-D60F-4AD4-BFD8-F85E64800CF9}" type="pres">
      <dgm:prSet presAssocID="{2634F810-E5D4-4631-88C4-BAD42F73AB3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4E92FCD-38E7-4F73-91E8-3A04EA246AD4}" type="pres">
      <dgm:prSet presAssocID="{C99B1269-3DFA-47C1-999B-DC94D2A7319C}" presName="vertOne" presStyleCnt="0"/>
      <dgm:spPr/>
    </dgm:pt>
    <dgm:pt modelId="{31AFC610-E96D-4BB1-86DF-E46FF3DFCB66}" type="pres">
      <dgm:prSet presAssocID="{C99B1269-3DFA-47C1-999B-DC94D2A7319C}" presName="txOne" presStyleLbl="node0" presStyleIdx="0" presStyleCnt="1" custScaleY="100169">
        <dgm:presLayoutVars>
          <dgm:chPref val="3"/>
        </dgm:presLayoutVars>
      </dgm:prSet>
      <dgm:spPr/>
    </dgm:pt>
    <dgm:pt modelId="{9F5CE13D-01C5-4555-A509-DCB3AD4DB1C1}" type="pres">
      <dgm:prSet presAssocID="{C99B1269-3DFA-47C1-999B-DC94D2A7319C}" presName="horzOne" presStyleCnt="0"/>
      <dgm:spPr/>
    </dgm:pt>
  </dgm:ptLst>
  <dgm:cxnLst>
    <dgm:cxn modelId="{CFE5F8A0-4B16-4E86-8074-84B0E33635C7}" type="presOf" srcId="{C99B1269-3DFA-47C1-999B-DC94D2A7319C}" destId="{31AFC610-E96D-4BB1-86DF-E46FF3DFCB66}" srcOrd="0" destOrd="0" presId="urn:microsoft.com/office/officeart/2005/8/layout/hierarchy4"/>
    <dgm:cxn modelId="{1F95BDF3-D763-49CB-976F-1BF18FAAB969}" srcId="{2634F810-E5D4-4631-88C4-BAD42F73AB38}" destId="{C99B1269-3DFA-47C1-999B-DC94D2A7319C}" srcOrd="0" destOrd="0" parTransId="{57ADE128-7422-469A-B7BB-3712530C8EC4}" sibTransId="{FF9841DB-BC26-4CA2-A748-340CB2E68BD5}"/>
    <dgm:cxn modelId="{BC7646FB-4357-40B6-99ED-47A6B2C611CE}" type="presOf" srcId="{2634F810-E5D4-4631-88C4-BAD42F73AB38}" destId="{5FECBA5D-D60F-4AD4-BFD8-F85E64800CF9}" srcOrd="0" destOrd="0" presId="urn:microsoft.com/office/officeart/2005/8/layout/hierarchy4"/>
    <dgm:cxn modelId="{AF9A64C2-F644-4F2F-A7AE-977A25108990}" type="presParOf" srcId="{5FECBA5D-D60F-4AD4-BFD8-F85E64800CF9}" destId="{14E92FCD-38E7-4F73-91E8-3A04EA246AD4}" srcOrd="0" destOrd="0" presId="urn:microsoft.com/office/officeart/2005/8/layout/hierarchy4"/>
    <dgm:cxn modelId="{E4414671-6FF2-4140-A5AE-3E067B69595C}" type="presParOf" srcId="{14E92FCD-38E7-4F73-91E8-3A04EA246AD4}" destId="{31AFC610-E96D-4BB1-86DF-E46FF3DFCB66}" srcOrd="0" destOrd="0" presId="urn:microsoft.com/office/officeart/2005/8/layout/hierarchy4"/>
    <dgm:cxn modelId="{4DE1A9AC-FB65-4628-B598-D16C65868E37}" type="presParOf" srcId="{14E92FCD-38E7-4F73-91E8-3A04EA246AD4}" destId="{9F5CE13D-01C5-4555-A509-DCB3AD4DB1C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22436A-A9AB-894D-B8AE-13532EE925F3}">
      <dsp:nvSpPr>
        <dsp:cNvPr id="0" name=""/>
        <dsp:cNvSpPr/>
      </dsp:nvSpPr>
      <dsp:spPr>
        <a:xfrm rot="5400000">
          <a:off x="-125451" y="129444"/>
          <a:ext cx="836345" cy="585441"/>
        </a:xfrm>
        <a:prstGeom prst="chevron">
          <a:avLst/>
        </a:prstGeom>
        <a:solidFill>
          <a:srgbClr val="006778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50800" dir="5400000" algn="ctr" rotWithShape="0">
            <a:schemeClr val="bg1"/>
          </a:outerShdw>
        </a:effectLst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b="0" kern="120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12/2013</a:t>
          </a:r>
        </a:p>
      </dsp:txBody>
      <dsp:txXfrm rot="-5400000">
        <a:off x="2" y="296713"/>
        <a:ext cx="585441" cy="250904"/>
      </dsp:txXfrm>
    </dsp:sp>
    <dsp:sp modelId="{BFED4F29-CE50-CB42-8411-39D33B520019}">
      <dsp:nvSpPr>
        <dsp:cNvPr id="0" name=""/>
        <dsp:cNvSpPr/>
      </dsp:nvSpPr>
      <dsp:spPr>
        <a:xfrm rot="5400000">
          <a:off x="4135708" y="-3546274"/>
          <a:ext cx="543624" cy="7644158"/>
        </a:xfrm>
        <a:prstGeom prst="round2SameRect">
          <a:avLst/>
        </a:prstGeom>
        <a:gradFill flip="none" rotWithShape="0">
          <a:gsLst>
            <a:gs pos="0">
              <a:srgbClr val="BED600">
                <a:tint val="66000"/>
                <a:satMod val="160000"/>
              </a:srgbClr>
            </a:gs>
            <a:gs pos="50000">
              <a:srgbClr val="BED600">
                <a:tint val="44500"/>
                <a:satMod val="160000"/>
              </a:srgbClr>
            </a:gs>
            <a:gs pos="100000">
              <a:srgbClr val="BED600">
                <a:tint val="23500"/>
                <a:satMod val="160000"/>
              </a:srgbClr>
            </a:gs>
          </a:gsLst>
          <a:path path="circle">
            <a:fillToRect l="100000" t="100000"/>
          </a:path>
          <a:tileRect r="-100000" b="-100000"/>
        </a:gradFill>
        <a:ln w="9525" cap="flat" cmpd="sng" algn="ctr">
          <a:solidFill>
            <a:srgbClr val="006778"/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2000" kern="1200" dirty="0"/>
            <a:t>Décision du Conseil communal : Revitalisation et Rénovation Urbaine</a:t>
          </a:r>
        </a:p>
      </dsp:txBody>
      <dsp:txXfrm rot="-5400000">
        <a:off x="585441" y="30531"/>
        <a:ext cx="7617620" cy="490548"/>
      </dsp:txXfrm>
    </dsp:sp>
    <dsp:sp modelId="{6D06AADF-AC90-9F44-B4E4-85AEEA4BF1E7}">
      <dsp:nvSpPr>
        <dsp:cNvPr id="0" name=""/>
        <dsp:cNvSpPr/>
      </dsp:nvSpPr>
      <dsp:spPr>
        <a:xfrm rot="5400000">
          <a:off x="-125451" y="882220"/>
          <a:ext cx="836345" cy="585441"/>
        </a:xfrm>
        <a:prstGeom prst="chevron">
          <a:avLst/>
        </a:prstGeom>
        <a:solidFill>
          <a:srgbClr val="006778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50800" dir="5400000" algn="ctr" rotWithShape="0">
            <a:schemeClr val="bg1"/>
          </a:outerShdw>
        </a:effectLst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b="0" kern="120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11/2014</a:t>
          </a:r>
        </a:p>
      </dsp:txBody>
      <dsp:txXfrm rot="-5400000">
        <a:off x="2" y="1049489"/>
        <a:ext cx="585441" cy="250904"/>
      </dsp:txXfrm>
    </dsp:sp>
    <dsp:sp modelId="{43CBF8E5-349F-344E-A71A-3EC1175A5545}">
      <dsp:nvSpPr>
        <dsp:cNvPr id="0" name=""/>
        <dsp:cNvSpPr/>
      </dsp:nvSpPr>
      <dsp:spPr>
        <a:xfrm rot="5400000">
          <a:off x="4135708" y="-2793498"/>
          <a:ext cx="543624" cy="7644158"/>
        </a:xfrm>
        <a:prstGeom prst="round2SameRect">
          <a:avLst/>
        </a:prstGeom>
        <a:gradFill flip="none" rotWithShape="0">
          <a:gsLst>
            <a:gs pos="0">
              <a:srgbClr val="BED600">
                <a:tint val="66000"/>
                <a:satMod val="160000"/>
              </a:srgbClr>
            </a:gs>
            <a:gs pos="50000">
              <a:srgbClr val="BED600">
                <a:tint val="44500"/>
                <a:satMod val="160000"/>
              </a:srgbClr>
            </a:gs>
            <a:gs pos="100000">
              <a:srgbClr val="BED600">
                <a:tint val="23500"/>
                <a:satMod val="160000"/>
              </a:srgbClr>
            </a:gs>
          </a:gsLst>
          <a:path path="circle">
            <a:fillToRect l="100000" t="100000"/>
          </a:path>
          <a:tileRect r="-100000" b="-100000"/>
        </a:gradFill>
        <a:ln w="9525" cap="flat" cmpd="sng" algn="ctr">
          <a:solidFill>
            <a:srgbClr val="006778"/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2000" kern="1200" dirty="0"/>
            <a:t>Envoi du dossier de candidature à la Région Wallonne</a:t>
          </a:r>
        </a:p>
      </dsp:txBody>
      <dsp:txXfrm rot="-5400000">
        <a:off x="585441" y="783307"/>
        <a:ext cx="7617620" cy="490548"/>
      </dsp:txXfrm>
    </dsp:sp>
    <dsp:sp modelId="{CD3FAEC6-7A63-C34B-9840-778EF86D09BB}">
      <dsp:nvSpPr>
        <dsp:cNvPr id="0" name=""/>
        <dsp:cNvSpPr/>
      </dsp:nvSpPr>
      <dsp:spPr>
        <a:xfrm rot="5400000">
          <a:off x="-125451" y="1634996"/>
          <a:ext cx="836345" cy="585441"/>
        </a:xfrm>
        <a:prstGeom prst="chevron">
          <a:avLst/>
        </a:prstGeom>
        <a:solidFill>
          <a:srgbClr val="006778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50800" dir="5400000" algn="ctr" rotWithShape="0">
            <a:schemeClr val="bg1"/>
          </a:outerShdw>
        </a:effectLst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b="0" kern="120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04/2016</a:t>
          </a:r>
        </a:p>
      </dsp:txBody>
      <dsp:txXfrm rot="-5400000">
        <a:off x="2" y="1802265"/>
        <a:ext cx="585441" cy="250904"/>
      </dsp:txXfrm>
    </dsp:sp>
    <dsp:sp modelId="{08B4332F-83B3-134A-BF31-5C514ADA7BC6}">
      <dsp:nvSpPr>
        <dsp:cNvPr id="0" name=""/>
        <dsp:cNvSpPr/>
      </dsp:nvSpPr>
      <dsp:spPr>
        <a:xfrm rot="5400000">
          <a:off x="4135708" y="-2040721"/>
          <a:ext cx="543624" cy="7644158"/>
        </a:xfrm>
        <a:prstGeom prst="round2SameRect">
          <a:avLst/>
        </a:prstGeom>
        <a:gradFill flip="none" rotWithShape="0">
          <a:gsLst>
            <a:gs pos="0">
              <a:srgbClr val="BED600">
                <a:tint val="66000"/>
                <a:satMod val="160000"/>
              </a:srgbClr>
            </a:gs>
            <a:gs pos="50000">
              <a:srgbClr val="BED600">
                <a:tint val="44500"/>
                <a:satMod val="160000"/>
              </a:srgbClr>
            </a:gs>
            <a:gs pos="100000">
              <a:srgbClr val="BED600">
                <a:tint val="23500"/>
                <a:satMod val="160000"/>
              </a:srgbClr>
            </a:gs>
          </a:gsLst>
          <a:path path="circle">
            <a:fillToRect l="100000" t="100000"/>
          </a:path>
          <a:tileRect r="-100000" b="-100000"/>
        </a:gradFill>
        <a:ln w="9525" cap="flat" cmpd="sng" algn="ctr">
          <a:solidFill>
            <a:srgbClr val="006778"/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2000" kern="1200" dirty="0"/>
            <a:t>Réunion citoyens : Informations préalables à l'étude d'incidence</a:t>
          </a:r>
        </a:p>
      </dsp:txBody>
      <dsp:txXfrm rot="-5400000">
        <a:off x="585441" y="1536084"/>
        <a:ext cx="7617620" cy="490548"/>
      </dsp:txXfrm>
    </dsp:sp>
    <dsp:sp modelId="{223CFB63-D157-444A-96B1-31CB47E4536F}">
      <dsp:nvSpPr>
        <dsp:cNvPr id="0" name=""/>
        <dsp:cNvSpPr/>
      </dsp:nvSpPr>
      <dsp:spPr>
        <a:xfrm rot="5400000">
          <a:off x="-125451" y="2387773"/>
          <a:ext cx="836345" cy="585441"/>
        </a:xfrm>
        <a:prstGeom prst="chevron">
          <a:avLst/>
        </a:prstGeom>
        <a:solidFill>
          <a:srgbClr val="006778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50800" dir="5400000" algn="ctr" rotWithShape="0">
            <a:schemeClr val="bg1"/>
          </a:outerShdw>
        </a:effectLst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b="0" kern="120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03/2018</a:t>
          </a:r>
        </a:p>
      </dsp:txBody>
      <dsp:txXfrm rot="-5400000">
        <a:off x="2" y="2555042"/>
        <a:ext cx="585441" cy="250904"/>
      </dsp:txXfrm>
    </dsp:sp>
    <dsp:sp modelId="{02700058-F184-B543-ACC2-6E97749829E3}">
      <dsp:nvSpPr>
        <dsp:cNvPr id="0" name=""/>
        <dsp:cNvSpPr/>
      </dsp:nvSpPr>
      <dsp:spPr>
        <a:xfrm rot="5400000">
          <a:off x="4135708" y="-1287945"/>
          <a:ext cx="543624" cy="7644158"/>
        </a:xfrm>
        <a:prstGeom prst="round2SameRect">
          <a:avLst/>
        </a:prstGeom>
        <a:gradFill flip="none" rotWithShape="0">
          <a:gsLst>
            <a:gs pos="0">
              <a:srgbClr val="BED600">
                <a:tint val="66000"/>
                <a:satMod val="160000"/>
              </a:srgbClr>
            </a:gs>
            <a:gs pos="50000">
              <a:srgbClr val="BED600">
                <a:tint val="44500"/>
                <a:satMod val="160000"/>
              </a:srgbClr>
            </a:gs>
            <a:gs pos="100000">
              <a:srgbClr val="BED600">
                <a:tint val="23500"/>
                <a:satMod val="160000"/>
              </a:srgbClr>
            </a:gs>
          </a:gsLst>
          <a:path path="circle">
            <a:fillToRect l="100000" t="100000"/>
          </a:path>
          <a:tileRect r="-100000" b="-100000"/>
        </a:gradFill>
        <a:ln w="9525" cap="flat" cmpd="sng" algn="ctr">
          <a:solidFill>
            <a:srgbClr val="006778"/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2000" kern="1200" dirty="0"/>
            <a:t>Accord de la Région pour l’opération de Revitalisation Urbaine</a:t>
          </a:r>
        </a:p>
      </dsp:txBody>
      <dsp:txXfrm rot="-5400000">
        <a:off x="585441" y="2288860"/>
        <a:ext cx="7617620" cy="490548"/>
      </dsp:txXfrm>
    </dsp:sp>
    <dsp:sp modelId="{609B7386-B61F-2941-AD9A-203DD5082987}">
      <dsp:nvSpPr>
        <dsp:cNvPr id="0" name=""/>
        <dsp:cNvSpPr/>
      </dsp:nvSpPr>
      <dsp:spPr>
        <a:xfrm rot="5400000">
          <a:off x="-125451" y="3140549"/>
          <a:ext cx="836345" cy="585441"/>
        </a:xfrm>
        <a:prstGeom prst="chevron">
          <a:avLst/>
        </a:prstGeom>
        <a:solidFill>
          <a:srgbClr val="006778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50800" dir="5400000" algn="ctr" rotWithShape="0">
            <a:schemeClr val="bg1"/>
          </a:outerShdw>
        </a:effectLst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b="0" kern="120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01/2019</a:t>
          </a:r>
        </a:p>
      </dsp:txBody>
      <dsp:txXfrm rot="-5400000">
        <a:off x="2" y="3307818"/>
        <a:ext cx="585441" cy="250904"/>
      </dsp:txXfrm>
    </dsp:sp>
    <dsp:sp modelId="{A325C58C-2159-134B-BF2D-D824649832FE}">
      <dsp:nvSpPr>
        <dsp:cNvPr id="0" name=""/>
        <dsp:cNvSpPr/>
      </dsp:nvSpPr>
      <dsp:spPr>
        <a:xfrm rot="5400000">
          <a:off x="4135708" y="-535169"/>
          <a:ext cx="543624" cy="7644158"/>
        </a:xfrm>
        <a:prstGeom prst="round2SameRect">
          <a:avLst/>
        </a:prstGeom>
        <a:gradFill flip="none" rotWithShape="0">
          <a:gsLst>
            <a:gs pos="0">
              <a:srgbClr val="BED600">
                <a:tint val="66000"/>
                <a:satMod val="160000"/>
              </a:srgbClr>
            </a:gs>
            <a:gs pos="50000">
              <a:srgbClr val="BED600">
                <a:tint val="44500"/>
                <a:satMod val="160000"/>
              </a:srgbClr>
            </a:gs>
            <a:gs pos="100000">
              <a:srgbClr val="BED600">
                <a:tint val="23500"/>
                <a:satMod val="160000"/>
              </a:srgbClr>
            </a:gs>
          </a:gsLst>
          <a:path path="circle">
            <a:fillToRect l="100000" t="100000"/>
          </a:path>
          <a:tileRect r="-100000" b="-100000"/>
        </a:gradFill>
        <a:ln w="9525" cap="flat" cmpd="sng" algn="ctr">
          <a:solidFill>
            <a:srgbClr val="006778"/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2000" kern="1200" dirty="0"/>
            <a:t>Approbation à l’unanimité de l’avant projet par le Conseil Communal</a:t>
          </a:r>
        </a:p>
      </dsp:txBody>
      <dsp:txXfrm rot="-5400000">
        <a:off x="585441" y="3041636"/>
        <a:ext cx="7617620" cy="490548"/>
      </dsp:txXfrm>
    </dsp:sp>
    <dsp:sp modelId="{539EC523-C052-D545-A0C4-0EB05296B0D6}">
      <dsp:nvSpPr>
        <dsp:cNvPr id="0" name=""/>
        <dsp:cNvSpPr/>
      </dsp:nvSpPr>
      <dsp:spPr>
        <a:xfrm rot="5400000">
          <a:off x="-125451" y="3893325"/>
          <a:ext cx="836345" cy="585441"/>
        </a:xfrm>
        <a:prstGeom prst="chevron">
          <a:avLst/>
        </a:prstGeom>
        <a:solidFill>
          <a:srgbClr val="006778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50800" dir="5400000" algn="ctr" rotWithShape="0">
            <a:schemeClr val="bg1"/>
          </a:outerShdw>
        </a:effectLst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b="0" kern="120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10/2019</a:t>
          </a:r>
        </a:p>
      </dsp:txBody>
      <dsp:txXfrm rot="-5400000">
        <a:off x="2" y="4060594"/>
        <a:ext cx="585441" cy="250904"/>
      </dsp:txXfrm>
    </dsp:sp>
    <dsp:sp modelId="{E6E02275-429D-B845-A348-6C3CE72E1021}">
      <dsp:nvSpPr>
        <dsp:cNvPr id="0" name=""/>
        <dsp:cNvSpPr/>
      </dsp:nvSpPr>
      <dsp:spPr>
        <a:xfrm rot="5400000">
          <a:off x="4135708" y="217607"/>
          <a:ext cx="543624" cy="7644158"/>
        </a:xfrm>
        <a:prstGeom prst="round2SameRect">
          <a:avLst/>
        </a:prstGeom>
        <a:gradFill flip="none" rotWithShape="0">
          <a:gsLst>
            <a:gs pos="0">
              <a:srgbClr val="BED600">
                <a:tint val="66000"/>
                <a:satMod val="160000"/>
              </a:srgbClr>
            </a:gs>
            <a:gs pos="50000">
              <a:srgbClr val="BED600">
                <a:tint val="44500"/>
                <a:satMod val="160000"/>
              </a:srgbClr>
            </a:gs>
            <a:gs pos="100000">
              <a:srgbClr val="BED600">
                <a:tint val="23500"/>
                <a:satMod val="160000"/>
              </a:srgbClr>
            </a:gs>
          </a:gsLst>
          <a:path path="circle">
            <a:fillToRect l="100000" t="100000"/>
          </a:path>
          <a:tileRect r="-100000" b="-100000"/>
        </a:gradFill>
        <a:ln w="9525" cap="flat" cmpd="sng" algn="ctr">
          <a:solidFill>
            <a:srgbClr val="006778"/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2000" kern="1200" dirty="0"/>
            <a:t>Approbation de l’avant-projet par la Région</a:t>
          </a:r>
        </a:p>
      </dsp:txBody>
      <dsp:txXfrm rot="-5400000">
        <a:off x="585441" y="3794412"/>
        <a:ext cx="7617620" cy="490548"/>
      </dsp:txXfrm>
    </dsp:sp>
    <dsp:sp modelId="{A8C59C61-B415-4ACE-A8C1-5FDB3930642C}">
      <dsp:nvSpPr>
        <dsp:cNvPr id="0" name=""/>
        <dsp:cNvSpPr/>
      </dsp:nvSpPr>
      <dsp:spPr>
        <a:xfrm rot="5400000">
          <a:off x="-125451" y="4646102"/>
          <a:ext cx="836345" cy="585441"/>
        </a:xfrm>
        <a:prstGeom prst="chevron">
          <a:avLst/>
        </a:prstGeom>
        <a:solidFill>
          <a:srgbClr val="006778"/>
        </a:solidFill>
        <a:ln w="9525" cap="flat" cmpd="sng" algn="ctr">
          <a:solidFill>
            <a:srgbClr val="006778"/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b="0" kern="120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01/2020</a:t>
          </a:r>
          <a:endParaRPr lang="fr-FR" sz="11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sp:txBody>
      <dsp:txXfrm rot="-5400000">
        <a:off x="2" y="4813371"/>
        <a:ext cx="585441" cy="250904"/>
      </dsp:txXfrm>
    </dsp:sp>
    <dsp:sp modelId="{A4E4C721-A183-4138-B476-3D4EC5E86D43}">
      <dsp:nvSpPr>
        <dsp:cNvPr id="0" name=""/>
        <dsp:cNvSpPr/>
      </dsp:nvSpPr>
      <dsp:spPr>
        <a:xfrm rot="5400000">
          <a:off x="4135708" y="970383"/>
          <a:ext cx="543624" cy="7644158"/>
        </a:xfrm>
        <a:prstGeom prst="round2SameRect">
          <a:avLst/>
        </a:prstGeom>
        <a:gradFill rotWithShape="0">
          <a:gsLst>
            <a:gs pos="0">
              <a:srgbClr val="BED600">
                <a:tint val="66000"/>
                <a:satMod val="160000"/>
              </a:srgbClr>
            </a:gs>
            <a:gs pos="50000">
              <a:srgbClr val="BED600">
                <a:tint val="44500"/>
                <a:satMod val="160000"/>
              </a:srgbClr>
            </a:gs>
            <a:gs pos="100000">
              <a:srgbClr val="BED600">
                <a:tint val="23500"/>
                <a:satMod val="160000"/>
              </a:srgbClr>
            </a:gs>
          </a:gsLst>
          <a:path path="circle">
            <a:fillToRect l="100000" t="10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BE" sz="2000" kern="1200" dirty="0"/>
            <a:t>Dépôt des demandes de permis</a:t>
          </a:r>
        </a:p>
      </dsp:txBody>
      <dsp:txXfrm rot="-5400000">
        <a:off x="585441" y="4547188"/>
        <a:ext cx="7617620" cy="4905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FC610-E96D-4BB1-86DF-E46FF3DFCB66}">
      <dsp:nvSpPr>
        <dsp:cNvPr id="0" name=""/>
        <dsp:cNvSpPr/>
      </dsp:nvSpPr>
      <dsp:spPr>
        <a:xfrm>
          <a:off x="6485" y="136636"/>
          <a:ext cx="8778490" cy="4394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900" kern="1200" dirty="0"/>
            <a:t>2 procédures de permis uniques</a:t>
          </a:r>
        </a:p>
      </dsp:txBody>
      <dsp:txXfrm>
        <a:off x="19355" y="149506"/>
        <a:ext cx="8752750" cy="413688"/>
      </dsp:txXfrm>
    </dsp:sp>
    <dsp:sp modelId="{D6B28C5A-43F7-4212-9DC8-11565503A5A2}">
      <dsp:nvSpPr>
        <dsp:cNvPr id="0" name=""/>
        <dsp:cNvSpPr/>
      </dsp:nvSpPr>
      <dsp:spPr>
        <a:xfrm>
          <a:off x="11811" y="685088"/>
          <a:ext cx="4204104" cy="11686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800" kern="1200" dirty="0"/>
            <a:t>Les blocs d’appartements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800" kern="1200" dirty="0"/>
            <a:t>la voirie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800" kern="1200" dirty="0"/>
            <a:t>les aménagements publics</a:t>
          </a:r>
        </a:p>
      </dsp:txBody>
      <dsp:txXfrm>
        <a:off x="46040" y="719317"/>
        <a:ext cx="4135646" cy="1100206"/>
      </dsp:txXfrm>
    </dsp:sp>
    <dsp:sp modelId="{99D972C4-E1EA-4637-A881-AFEC7AD40257}">
      <dsp:nvSpPr>
        <dsp:cNvPr id="0" name=""/>
        <dsp:cNvSpPr/>
      </dsp:nvSpPr>
      <dsp:spPr>
        <a:xfrm>
          <a:off x="4572297" y="685097"/>
          <a:ext cx="4204104" cy="11686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800" kern="1200" dirty="0"/>
            <a:t>La résidence avec services</a:t>
          </a:r>
        </a:p>
      </dsp:txBody>
      <dsp:txXfrm>
        <a:off x="4606526" y="719326"/>
        <a:ext cx="4135646" cy="11002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FC610-E96D-4BB1-86DF-E46FF3DFCB66}">
      <dsp:nvSpPr>
        <dsp:cNvPr id="0" name=""/>
        <dsp:cNvSpPr/>
      </dsp:nvSpPr>
      <dsp:spPr>
        <a:xfrm>
          <a:off x="4289" y="95"/>
          <a:ext cx="8776396" cy="7135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400" kern="1200" dirty="0"/>
            <a:t>Autorité compétente : Région Wallonne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800" kern="1200" dirty="0"/>
            <a:t>Fonctionnaire Déléguée et fonctionnaire technique</a:t>
          </a:r>
        </a:p>
      </dsp:txBody>
      <dsp:txXfrm>
        <a:off x="25189" y="20995"/>
        <a:ext cx="8734596" cy="6717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FC610-E96D-4BB1-86DF-E46FF3DFCB66}">
      <dsp:nvSpPr>
        <dsp:cNvPr id="0" name=""/>
        <dsp:cNvSpPr/>
      </dsp:nvSpPr>
      <dsp:spPr>
        <a:xfrm>
          <a:off x="4289" y="62"/>
          <a:ext cx="8776396" cy="4680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400" kern="1200" dirty="0"/>
            <a:t>Enquête publique du 10/02/2020 au 10/03/2020</a:t>
          </a:r>
          <a:endParaRPr lang="fr-BE" sz="1800" kern="1200" dirty="0"/>
        </a:p>
      </dsp:txBody>
      <dsp:txXfrm>
        <a:off x="17998" y="13771"/>
        <a:ext cx="8748978" cy="4406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D962484E-E655-4AB0-A8C7-FED22FB179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AB3C1D7-F038-4B9D-A3E9-CCD63CD9307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A4B45-BDD8-49E0-A14C-3EE5271D3AE7}" type="datetimeFigureOut">
              <a:rPr lang="fr-BE" smtClean="0"/>
              <a:t>05-02-20</a:t>
            </a:fld>
            <a:endParaRPr lang="fr-BE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8D2ED0B-4BD9-4104-9921-6C62E1DFB5E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1B36709-AA95-44AB-A08C-F7895BF17B2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763A45-B19D-46D9-9F41-061F8552B069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1221642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EF5325-E4A5-4883-ABC1-53F8A617A9E4}" type="datetimeFigureOut">
              <a:rPr lang="fr-BE" smtClean="0"/>
              <a:t>05-02-20</a:t>
            </a:fld>
            <a:endParaRPr lang="fr-BE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0CEA3C-813D-44F7-9D17-DBFA3B3D6D7E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65427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006778"/>
                </a:solidFill>
              </a:defRPr>
            </a:lvl1pPr>
          </a:lstStyle>
          <a:p>
            <a:r>
              <a:rPr lang="fr-FR" dirty="0"/>
              <a:t>Cliquez pour modifier le style du titre</a:t>
            </a:r>
            <a:endParaRPr lang="fr-BE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BED6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style des sous-titres du masque</a:t>
            </a:r>
            <a:endParaRPr lang="fr-B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solidFill>
                  <a:srgbClr val="BED600"/>
                </a:solidFill>
              </a:defRPr>
            </a:lvl1pPr>
          </a:lstStyle>
          <a:p>
            <a:fld id="{5739D7E9-3000-42AA-90A3-C28E7287226C}" type="datetimeFigureOut">
              <a:rPr lang="fr-FR" smtClean="0"/>
              <a:pPr/>
              <a:t>05/02/2020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rgbClr val="006778"/>
                </a:solidFill>
              </a:defRPr>
            </a:lvl1pPr>
          </a:lstStyle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rgbClr val="BED600"/>
                </a:solidFill>
              </a:defRPr>
            </a:lvl1pPr>
          </a:lstStyle>
          <a:p>
            <a:fld id="{7734894E-0CB6-448B-9CA5-2869C36B7726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D7E9-3000-42AA-90A3-C28E7287226C}" type="datetimeFigureOut">
              <a:rPr lang="fr-FR" smtClean="0"/>
              <a:t>05/02/2020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894E-0CB6-448B-9CA5-2869C36B7726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D7E9-3000-42AA-90A3-C28E7287226C}" type="datetimeFigureOut">
              <a:rPr lang="fr-FR" smtClean="0"/>
              <a:t>05/02/2020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894E-0CB6-448B-9CA5-2869C36B7726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D7E9-3000-42AA-90A3-C28E7287226C}" type="datetimeFigureOut">
              <a:rPr lang="fr-FR" smtClean="0"/>
              <a:t>05/02/2020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894E-0CB6-448B-9CA5-2869C36B7726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0C2F3-CA66-447C-9A9B-C4689872F7DC}" type="datetimeFigureOut">
              <a:rPr lang="fr-BE"/>
              <a:pPr>
                <a:defRPr/>
              </a:pPr>
              <a:t>05-02-20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B330D-9EA0-4FB2-9F21-3CB2B3D867D4}" type="slidenum">
              <a:rPr lang="fr-BE"/>
              <a:pPr>
                <a:defRPr/>
              </a:pPr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6A320-E43A-4C85-8FA6-EE700AC4123D}" type="datetimeFigureOut">
              <a:rPr lang="fr-BE"/>
              <a:pPr>
                <a:defRPr/>
              </a:pPr>
              <a:t>05-02-20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C74EC-9A19-4BDA-97E5-58878077CAB5}" type="slidenum">
              <a:rPr lang="fr-BE"/>
              <a:pPr>
                <a:defRPr/>
              </a:pPr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C0326-C32D-4298-9580-0CAB7DD8DD8A}" type="datetimeFigureOut">
              <a:rPr lang="fr-BE"/>
              <a:pPr>
                <a:defRPr/>
              </a:pPr>
              <a:t>05-02-20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4A680-CA4B-4237-AD33-7C4F1B191987}" type="slidenum">
              <a:rPr lang="fr-BE"/>
              <a:pPr>
                <a:defRPr/>
              </a:pPr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0830D-CC27-401A-912E-0CD0D7855B2F}" type="datetimeFigureOut">
              <a:rPr lang="fr-BE"/>
              <a:pPr>
                <a:defRPr/>
              </a:pPr>
              <a:t>05-02-20</a:t>
            </a:fld>
            <a:endParaRPr lang="fr-BE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B0D23-B163-48FE-A2E6-7561296475D1}" type="slidenum">
              <a:rPr lang="fr-BE"/>
              <a:pPr>
                <a:defRPr/>
              </a:pPr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3A76A-5898-438C-B773-1D1008400AE5}" type="datetimeFigureOut">
              <a:rPr lang="fr-BE"/>
              <a:pPr>
                <a:defRPr/>
              </a:pPr>
              <a:t>05-02-20</a:t>
            </a:fld>
            <a:endParaRPr lang="fr-BE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3299A-C3EC-4D99-87BB-2EFE90CA6D21}" type="slidenum">
              <a:rPr lang="fr-BE"/>
              <a:pPr>
                <a:defRPr/>
              </a:pPr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F0D23-9F49-4E3F-AB1C-5FFAF21C6392}" type="datetimeFigureOut">
              <a:rPr lang="fr-BE"/>
              <a:pPr>
                <a:defRPr/>
              </a:pPr>
              <a:t>05-02-20</a:t>
            </a:fld>
            <a:endParaRPr lang="fr-BE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D9F1E-B565-4FB0-A116-864C89FA871E}" type="slidenum">
              <a:rPr lang="fr-BE"/>
              <a:pPr>
                <a:defRPr/>
              </a:pPr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9AB3D-9D6C-4F28-BFE6-4807D03C85E9}" type="datetimeFigureOut">
              <a:rPr lang="fr-BE"/>
              <a:pPr>
                <a:defRPr/>
              </a:pPr>
              <a:t>05-02-20</a:t>
            </a:fld>
            <a:endParaRPr lang="fr-BE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F0E38-CCF4-4438-85A8-A42C57EC6C40}" type="slidenum">
              <a:rPr lang="fr-BE"/>
              <a:pPr>
                <a:defRPr/>
              </a:pPr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Cliquez pour modifier le style du titre</a:t>
            </a:r>
            <a:endParaRPr lang="fr-BE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D7E9-3000-42AA-90A3-C28E7287226C}" type="datetimeFigureOut">
              <a:rPr lang="fr-FR" smtClean="0"/>
              <a:t>05/02/2020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894E-0CB6-448B-9CA5-2869C36B7726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43CA9-7987-4C96-8970-6A9C08345DC7}" type="datetimeFigureOut">
              <a:rPr lang="fr-BE"/>
              <a:pPr>
                <a:defRPr/>
              </a:pPr>
              <a:t>05-02-20</a:t>
            </a:fld>
            <a:endParaRPr lang="fr-BE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B033F-51B3-4B09-BD50-2053EB6F7593}" type="slidenum">
              <a:rPr lang="fr-BE"/>
              <a:pPr>
                <a:defRPr/>
              </a:pPr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BE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CF947-F5FF-4871-9FA9-E484A60C9686}" type="datetimeFigureOut">
              <a:rPr lang="fr-BE"/>
              <a:pPr>
                <a:defRPr/>
              </a:pPr>
              <a:t>05-02-20</a:t>
            </a:fld>
            <a:endParaRPr lang="fr-BE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1E38C-92BE-4C43-85B1-D11010EA4B0F}" type="slidenum">
              <a:rPr lang="fr-BE"/>
              <a:pPr>
                <a:defRPr/>
              </a:pPr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6692C-3B39-4F0A-8517-0D19E1D2D39F}" type="datetimeFigureOut">
              <a:rPr lang="fr-BE"/>
              <a:pPr>
                <a:defRPr/>
              </a:pPr>
              <a:t>05-02-20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684CB-9227-494B-984A-AFDCBE1B7257}" type="slidenum">
              <a:rPr lang="fr-BE"/>
              <a:pPr>
                <a:defRPr/>
              </a:pPr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99D1C-BFF0-41F6-95D5-5031629CD488}" type="datetimeFigureOut">
              <a:rPr lang="fr-BE"/>
              <a:pPr>
                <a:defRPr/>
              </a:pPr>
              <a:t>05-02-20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E3A16-2B24-4FB4-B9DE-648AB07521A0}" type="slidenum">
              <a:rPr lang="fr-BE"/>
              <a:pPr>
                <a:defRPr/>
              </a:pPr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D7E9-3000-42AA-90A3-C28E7287226C}" type="datetimeFigureOut">
              <a:rPr lang="fr-FR" smtClean="0"/>
              <a:t>05/02/2020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894E-0CB6-448B-9CA5-2869C36B7726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dirty="0"/>
              <a:t>Cliquez pour modifier le style du titre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D7E9-3000-42AA-90A3-C28E7287226C}" type="datetimeFigureOut">
              <a:rPr lang="fr-FR" smtClean="0"/>
              <a:t>05/02/2020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894E-0CB6-448B-9CA5-2869C36B7726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D7E9-3000-42AA-90A3-C28E7287226C}" type="datetimeFigureOut">
              <a:rPr lang="fr-FR" smtClean="0"/>
              <a:t>05/02/2020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894E-0CB6-448B-9CA5-2869C36B7726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D7E9-3000-42AA-90A3-C28E7287226C}" type="datetimeFigureOut">
              <a:rPr lang="fr-FR" smtClean="0"/>
              <a:t>05/02/2020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894E-0CB6-448B-9CA5-2869C36B7726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D7E9-3000-42AA-90A3-C28E7287226C}" type="datetimeFigureOut">
              <a:rPr lang="fr-FR" smtClean="0"/>
              <a:t>05/02/2020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894E-0CB6-448B-9CA5-2869C36B7726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D7E9-3000-42AA-90A3-C28E7287226C}" type="datetimeFigureOut">
              <a:rPr lang="fr-FR" smtClean="0"/>
              <a:t>05/02/2020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894E-0CB6-448B-9CA5-2869C36B7726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D7E9-3000-42AA-90A3-C28E7287226C}" type="datetimeFigureOut">
              <a:rPr lang="fr-FR" smtClean="0"/>
              <a:t>05/02/2020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894E-0CB6-448B-9CA5-2869C36B7726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B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9D7E9-3000-42AA-90A3-C28E7287226C}" type="datetimeFigureOut">
              <a:rPr lang="fr-FR" smtClean="0"/>
              <a:t>05/02/2020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4894E-0CB6-448B-9CA5-2869C36B7726}" type="slidenum">
              <a:rPr lang="fr-BE" smtClean="0"/>
              <a:t>‹N°›</a:t>
            </a:fld>
            <a:endParaRPr lang="fr-BE"/>
          </a:p>
        </p:txBody>
      </p:sp>
      <p:pic>
        <p:nvPicPr>
          <p:cNvPr id="8" name="Image 7" descr="PowerPointFond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241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4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679FF9-9079-4753-9690-A058BA6C228C}" type="datetimeFigureOut">
              <a:rPr lang="fr-BE"/>
              <a:pPr>
                <a:defRPr/>
              </a:pPr>
              <a:t>05-02-20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B490C8-5064-4A37-8502-842FA55A91CC}" type="slidenum">
              <a:rPr lang="fr-BE"/>
              <a:pPr>
                <a:defRPr/>
              </a:pPr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emf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11" Type="http://schemas.openxmlformats.org/officeDocument/2006/relationships/image" Target="../media/image15.jpe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55576" y="130349"/>
            <a:ext cx="7772400" cy="1899642"/>
          </a:xfrm>
        </p:spPr>
        <p:txBody>
          <a:bodyPr>
            <a:normAutofit/>
          </a:bodyPr>
          <a:lstStyle/>
          <a:p>
            <a:r>
              <a:rPr lang="fr-BE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Revitalisation Urbaine</a:t>
            </a:r>
            <a:br>
              <a:rPr lang="fr-BE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BE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quartier dit "de l'ancienne gare"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87578" y="5471754"/>
            <a:ext cx="7772400" cy="1255821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fr-BE" dirty="0"/>
              <a:t>Conférence de presse</a:t>
            </a:r>
          </a:p>
          <a:p>
            <a:pPr>
              <a:lnSpc>
                <a:spcPct val="110000"/>
              </a:lnSpc>
            </a:pPr>
            <a:r>
              <a:rPr lang="fr-BE" dirty="0"/>
              <a:t>07 février 2020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65CD27D-DBE6-496D-88D4-FDDE3A1C8C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5"/>
          <a:stretch/>
        </p:blipFill>
        <p:spPr>
          <a:xfrm>
            <a:off x="1848211" y="1849183"/>
            <a:ext cx="5447578" cy="3622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5328592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Mot d’introduction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Rétrospective de l’évolution du dossier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partenariat privé/public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rgbClr val="006778"/>
                </a:solidFill>
              </a:rPr>
              <a:t>Présentation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rgbClr val="006778"/>
                </a:solidFill>
              </a:rPr>
              <a:t>Emprise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rgbClr val="006778"/>
                </a:solidFill>
              </a:rPr>
              <a:t>Le volet mobilité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rgbClr val="006778"/>
                </a:solidFill>
              </a:rPr>
              <a:t>Le volet aménagement de l’espace public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rgbClr val="006778"/>
                </a:solidFill>
              </a:rPr>
              <a:t>Le volet paysager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La procédure de permis – planning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Conclusion – Questions/Réponses</a:t>
            </a:r>
          </a:p>
          <a:p>
            <a:pPr marL="1371600" lvl="2" indent="-571500"/>
            <a:endParaRPr lang="fr-BE" dirty="0"/>
          </a:p>
          <a:p>
            <a:pPr marL="971550" lvl="1" indent="-571500">
              <a:buFont typeface="+mj-lt"/>
              <a:buAutoNum type="arabicPeriod"/>
            </a:pPr>
            <a:endParaRPr lang="fr-BE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7AEA6DB-9E6D-4F36-B68A-1E04B3A266EE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Plan de la présentation  </a:t>
            </a:r>
          </a:p>
        </p:txBody>
      </p:sp>
    </p:spTree>
    <p:extLst>
      <p:ext uri="{BB962C8B-B14F-4D97-AF65-F5344CB8AC3E}">
        <p14:creationId xmlns:p14="http://schemas.microsoft.com/office/powerpoint/2010/main" val="3051862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5328592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Mot d’introduction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Rétrospective de l’évolution du dossier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partenariat privé/public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/>
              <a:t>Présentation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/>
              <a:t>Emprise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volet mobilité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volet aménagement de l’espace public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volet paysager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La procédure de permis – planning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Conclusion – Questions/Réponses</a:t>
            </a:r>
          </a:p>
          <a:p>
            <a:pPr marL="1371600" lvl="2" indent="-571500"/>
            <a:endParaRPr lang="fr-BE" dirty="0"/>
          </a:p>
          <a:p>
            <a:pPr marL="971550" lvl="1" indent="-571500">
              <a:buFont typeface="+mj-lt"/>
              <a:buAutoNum type="arabicPeriod"/>
            </a:pPr>
            <a:endParaRPr lang="fr-BE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7AEA6DB-9E6D-4F36-B68A-1E04B3A266EE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Présentation du projet</a:t>
            </a:r>
          </a:p>
        </p:txBody>
      </p:sp>
    </p:spTree>
    <p:extLst>
      <p:ext uri="{BB962C8B-B14F-4D97-AF65-F5344CB8AC3E}">
        <p14:creationId xmlns:p14="http://schemas.microsoft.com/office/powerpoint/2010/main" val="2435076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>
            <a:extLst>
              <a:ext uri="{FF2B5EF4-FFF2-40B4-BE49-F238E27FC236}">
                <a16:creationId xmlns:a16="http://schemas.microsoft.com/office/drawing/2014/main" id="{E94664D4-8118-4EB9-80E9-F666BFF3F4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" t="2548" r="737" b="4235"/>
          <a:stretch/>
        </p:blipFill>
        <p:spPr bwMode="auto">
          <a:xfrm>
            <a:off x="323528" y="2276873"/>
            <a:ext cx="8640960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496E100B-FDE9-4080-AA10-8E94441AA59A}"/>
              </a:ext>
            </a:extLst>
          </p:cNvPr>
          <p:cNvSpPr txBox="1"/>
          <p:nvPr/>
        </p:nvSpPr>
        <p:spPr>
          <a:xfrm>
            <a:off x="179512" y="2042537"/>
            <a:ext cx="1351647" cy="19823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BE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94C28E0-7352-4AB1-9FA8-FB88F5670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9526"/>
            <a:ext cx="8229600" cy="718111"/>
          </a:xfrm>
        </p:spPr>
        <p:txBody>
          <a:bodyPr>
            <a:normAutofit fontScale="90000"/>
          </a:bodyPr>
          <a:lstStyle/>
          <a:p>
            <a:r>
              <a:rPr lang="fr-BE" dirty="0"/>
              <a:t>Emprise du projet</a:t>
            </a:r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AC5334DD-9656-4C28-BB4F-2A7ADDEF9DC4}"/>
              </a:ext>
            </a:extLst>
          </p:cNvPr>
          <p:cNvCxnSpPr>
            <a:cxnSpLocks/>
            <a:stCxn id="22" idx="2"/>
          </p:cNvCxnSpPr>
          <p:nvPr/>
        </p:nvCxnSpPr>
        <p:spPr>
          <a:xfrm>
            <a:off x="2751849" y="2283645"/>
            <a:ext cx="268082" cy="2355130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" name="Ellipse 17">
            <a:extLst>
              <a:ext uri="{FF2B5EF4-FFF2-40B4-BE49-F238E27FC236}">
                <a16:creationId xmlns:a16="http://schemas.microsoft.com/office/drawing/2014/main" id="{15F3C687-1412-4439-B897-77FFE3401A75}"/>
              </a:ext>
            </a:extLst>
          </p:cNvPr>
          <p:cNvSpPr/>
          <p:nvPr/>
        </p:nvSpPr>
        <p:spPr>
          <a:xfrm>
            <a:off x="3395298" y="3923150"/>
            <a:ext cx="2461599" cy="1196409"/>
          </a:xfrm>
          <a:prstGeom prst="ellipse">
            <a:avLst/>
          </a:prstGeom>
          <a:noFill/>
          <a:ln w="41275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/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3A43723C-7BBA-4BD0-A2BD-B9AD2B0BC6C8}"/>
              </a:ext>
            </a:extLst>
          </p:cNvPr>
          <p:cNvCxnSpPr>
            <a:cxnSpLocks/>
          </p:cNvCxnSpPr>
          <p:nvPr/>
        </p:nvCxnSpPr>
        <p:spPr>
          <a:xfrm flipH="1">
            <a:off x="5027818" y="3033712"/>
            <a:ext cx="624302" cy="889438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2" name="Zone de texte 2">
            <a:extLst>
              <a:ext uri="{FF2B5EF4-FFF2-40B4-BE49-F238E27FC236}">
                <a16:creationId xmlns:a16="http://schemas.microsoft.com/office/drawing/2014/main" id="{BD38124E-9F8B-4DE5-9777-B55B03469C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0982" y="1698870"/>
            <a:ext cx="16817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Résidence service </a:t>
            </a:r>
            <a:r>
              <a:rPr lang="fr-BE" sz="1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fr-BE" sz="1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 log.]</a:t>
            </a:r>
          </a:p>
        </p:txBody>
      </p:sp>
      <p:sp>
        <p:nvSpPr>
          <p:cNvPr id="28" name="Zone de texte 2">
            <a:extLst>
              <a:ext uri="{FF2B5EF4-FFF2-40B4-BE49-F238E27FC236}">
                <a16:creationId xmlns:a16="http://schemas.microsoft.com/office/drawing/2014/main" id="{BB6F0FB8-8C1B-4442-A2A7-DA4485C6C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3204" y="2653044"/>
            <a:ext cx="27451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Immeubles résidentiels</a:t>
            </a:r>
          </a:p>
          <a:p>
            <a:pPr algn="ctr">
              <a:spcAft>
                <a:spcPts val="0"/>
              </a:spcAft>
            </a:pPr>
            <a:r>
              <a:rPr lang="fr-BE" sz="1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[55</a:t>
            </a:r>
            <a:r>
              <a:rPr lang="fr-BE" sz="1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log.]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306DCAC1-1DC6-4CC0-A4B6-C75179E81FA9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Présentation du projet</a:t>
            </a:r>
          </a:p>
        </p:txBody>
      </p:sp>
      <p:sp>
        <p:nvSpPr>
          <p:cNvPr id="31" name="Forme libre : forme 30">
            <a:extLst>
              <a:ext uri="{FF2B5EF4-FFF2-40B4-BE49-F238E27FC236}">
                <a16:creationId xmlns:a16="http://schemas.microsoft.com/office/drawing/2014/main" id="{C82AECD4-1EA1-4055-A695-7BF4A663B2BB}"/>
              </a:ext>
            </a:extLst>
          </p:cNvPr>
          <p:cNvSpPr/>
          <p:nvPr/>
        </p:nvSpPr>
        <p:spPr>
          <a:xfrm>
            <a:off x="329184" y="4325112"/>
            <a:ext cx="8650224" cy="872272"/>
          </a:xfrm>
          <a:custGeom>
            <a:avLst/>
            <a:gdLst>
              <a:gd name="connsiteX0" fmla="*/ 0 w 8650224"/>
              <a:gd name="connsiteY0" fmla="*/ 740664 h 872272"/>
              <a:gd name="connsiteX1" fmla="*/ 1033272 w 8650224"/>
              <a:gd name="connsiteY1" fmla="*/ 813816 h 872272"/>
              <a:gd name="connsiteX2" fmla="*/ 2368296 w 8650224"/>
              <a:gd name="connsiteY2" fmla="*/ 859536 h 872272"/>
              <a:gd name="connsiteX3" fmla="*/ 3895344 w 8650224"/>
              <a:gd name="connsiteY3" fmla="*/ 859536 h 872272"/>
              <a:gd name="connsiteX4" fmla="*/ 5824728 w 8650224"/>
              <a:gd name="connsiteY4" fmla="*/ 713232 h 872272"/>
              <a:gd name="connsiteX5" fmla="*/ 7232904 w 8650224"/>
              <a:gd name="connsiteY5" fmla="*/ 548640 h 872272"/>
              <a:gd name="connsiteX6" fmla="*/ 8238744 w 8650224"/>
              <a:gd name="connsiteY6" fmla="*/ 201168 h 872272"/>
              <a:gd name="connsiteX7" fmla="*/ 8650224 w 8650224"/>
              <a:gd name="connsiteY7" fmla="*/ 0 h 872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50224" h="872272">
                <a:moveTo>
                  <a:pt x="0" y="740664"/>
                </a:moveTo>
                <a:cubicBezTo>
                  <a:pt x="319278" y="767334"/>
                  <a:pt x="638556" y="794004"/>
                  <a:pt x="1033272" y="813816"/>
                </a:cubicBezTo>
                <a:cubicBezTo>
                  <a:pt x="1427988" y="833628"/>
                  <a:pt x="1891284" y="851916"/>
                  <a:pt x="2368296" y="859536"/>
                </a:cubicBezTo>
                <a:cubicBezTo>
                  <a:pt x="2845308" y="867156"/>
                  <a:pt x="3319272" y="883920"/>
                  <a:pt x="3895344" y="859536"/>
                </a:cubicBezTo>
                <a:cubicBezTo>
                  <a:pt x="4471416" y="835152"/>
                  <a:pt x="5268468" y="765048"/>
                  <a:pt x="5824728" y="713232"/>
                </a:cubicBezTo>
                <a:cubicBezTo>
                  <a:pt x="6380988" y="661416"/>
                  <a:pt x="6830568" y="633984"/>
                  <a:pt x="7232904" y="548640"/>
                </a:cubicBezTo>
                <a:cubicBezTo>
                  <a:pt x="7635240" y="463296"/>
                  <a:pt x="8002524" y="292608"/>
                  <a:pt x="8238744" y="201168"/>
                </a:cubicBezTo>
                <a:cubicBezTo>
                  <a:pt x="8474964" y="109728"/>
                  <a:pt x="8562594" y="54864"/>
                  <a:pt x="8650224" y="0"/>
                </a:cubicBezTo>
              </a:path>
            </a:pathLst>
          </a:custGeom>
          <a:ln w="63500" cap="flat" cmpd="sng" algn="ctr">
            <a:solidFill>
              <a:schemeClr val="tx1">
                <a:lumMod val="60000"/>
                <a:lumOff val="40000"/>
              </a:schemeClr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32" name="Zone de texte 2">
            <a:extLst>
              <a:ext uri="{FF2B5EF4-FFF2-40B4-BE49-F238E27FC236}">
                <a16:creationId xmlns:a16="http://schemas.microsoft.com/office/drawing/2014/main" id="{EFE23EEA-76DF-4A6E-8F6D-405EFE8CFB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6048" y="3033712"/>
            <a:ext cx="88600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600" b="1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RAVEL</a:t>
            </a:r>
          </a:p>
        </p:txBody>
      </p: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BE2229C0-0E77-493A-A335-486C8832C193}"/>
              </a:ext>
            </a:extLst>
          </p:cNvPr>
          <p:cNvCxnSpPr>
            <a:cxnSpLocks/>
            <a:stCxn id="32" idx="2"/>
          </p:cNvCxnSpPr>
          <p:nvPr/>
        </p:nvCxnSpPr>
        <p:spPr>
          <a:xfrm flipH="1">
            <a:off x="7896639" y="3372266"/>
            <a:ext cx="572410" cy="1389231"/>
          </a:xfrm>
          <a:prstGeom prst="straightConnector1">
            <a:avLst/>
          </a:prstGeom>
          <a:ln w="38100">
            <a:solidFill>
              <a:schemeClr val="tx1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0" name="Ellipse 39">
            <a:extLst>
              <a:ext uri="{FF2B5EF4-FFF2-40B4-BE49-F238E27FC236}">
                <a16:creationId xmlns:a16="http://schemas.microsoft.com/office/drawing/2014/main" id="{EC3743C4-4C9F-4672-B33F-E0F97CA403F1}"/>
              </a:ext>
            </a:extLst>
          </p:cNvPr>
          <p:cNvSpPr/>
          <p:nvPr/>
        </p:nvSpPr>
        <p:spPr>
          <a:xfrm>
            <a:off x="308608" y="4457346"/>
            <a:ext cx="1679350" cy="597760"/>
          </a:xfrm>
          <a:prstGeom prst="ellipse">
            <a:avLst/>
          </a:prstGeom>
          <a:noFill/>
          <a:ln w="412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/>
          </a:p>
        </p:txBody>
      </p:sp>
      <p:cxnSp>
        <p:nvCxnSpPr>
          <p:cNvPr id="41" name="Connecteur droit avec flèche 40">
            <a:extLst>
              <a:ext uri="{FF2B5EF4-FFF2-40B4-BE49-F238E27FC236}">
                <a16:creationId xmlns:a16="http://schemas.microsoft.com/office/drawing/2014/main" id="{178535AD-3EAD-4684-8E2B-6CD78A301FAC}"/>
              </a:ext>
            </a:extLst>
          </p:cNvPr>
          <p:cNvCxnSpPr>
            <a:cxnSpLocks/>
            <a:stCxn id="45" idx="2"/>
          </p:cNvCxnSpPr>
          <p:nvPr/>
        </p:nvCxnSpPr>
        <p:spPr>
          <a:xfrm>
            <a:off x="1303170" y="3766503"/>
            <a:ext cx="93196" cy="663457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5" name="Zone de texte 2">
            <a:extLst>
              <a:ext uri="{FF2B5EF4-FFF2-40B4-BE49-F238E27FC236}">
                <a16:creationId xmlns:a16="http://schemas.microsoft.com/office/drawing/2014/main" id="{CFD0E578-B1A9-467F-B54A-477F04684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181728"/>
            <a:ext cx="26063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600" b="1" dirty="0">
                <a:solidFill>
                  <a:schemeClr val="accent6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Réaménagement de la Place des Déportés &amp; Réfractaires</a:t>
            </a: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74DB77E7-BC0C-456C-BE4F-AEB0DA034473}"/>
              </a:ext>
            </a:extLst>
          </p:cNvPr>
          <p:cNvSpPr/>
          <p:nvPr/>
        </p:nvSpPr>
        <p:spPr>
          <a:xfrm>
            <a:off x="3131840" y="4869161"/>
            <a:ext cx="460875" cy="328224"/>
          </a:xfrm>
          <a:prstGeom prst="ellipse">
            <a:avLst/>
          </a:prstGeom>
          <a:noFill/>
          <a:ln w="412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/>
          </a:p>
        </p:txBody>
      </p:sp>
      <p:cxnSp>
        <p:nvCxnSpPr>
          <p:cNvPr id="50" name="Connecteur droit avec flèche 49">
            <a:extLst>
              <a:ext uri="{FF2B5EF4-FFF2-40B4-BE49-F238E27FC236}">
                <a16:creationId xmlns:a16="http://schemas.microsoft.com/office/drawing/2014/main" id="{8AD9EB16-CBFE-47DE-85B5-EB25E85FD252}"/>
              </a:ext>
            </a:extLst>
          </p:cNvPr>
          <p:cNvCxnSpPr>
            <a:cxnSpLocks/>
            <a:endCxn id="49" idx="4"/>
          </p:cNvCxnSpPr>
          <p:nvPr/>
        </p:nvCxnSpPr>
        <p:spPr>
          <a:xfrm flipH="1" flipV="1">
            <a:off x="3362278" y="5197385"/>
            <a:ext cx="362372" cy="71014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1" name="Zone de texte 2">
            <a:extLst>
              <a:ext uri="{FF2B5EF4-FFF2-40B4-BE49-F238E27FC236}">
                <a16:creationId xmlns:a16="http://schemas.microsoft.com/office/drawing/2014/main" id="{8BC7EE36-723E-477D-B368-E09745192F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3354" y="5892935"/>
            <a:ext cx="174259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600" b="1" dirty="0">
                <a:solidFill>
                  <a:schemeClr val="accent6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Création d’une Place Publique</a:t>
            </a:r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3D495E9F-0016-4C4E-86A6-56EA21F71289}"/>
              </a:ext>
            </a:extLst>
          </p:cNvPr>
          <p:cNvSpPr/>
          <p:nvPr/>
        </p:nvSpPr>
        <p:spPr>
          <a:xfrm>
            <a:off x="6292160" y="4605994"/>
            <a:ext cx="857208" cy="328224"/>
          </a:xfrm>
          <a:prstGeom prst="ellipse">
            <a:avLst/>
          </a:prstGeom>
          <a:noFill/>
          <a:ln w="412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/>
          </a:p>
        </p:txBody>
      </p:sp>
      <p:cxnSp>
        <p:nvCxnSpPr>
          <p:cNvPr id="58" name="Connecteur droit avec flèche 57">
            <a:extLst>
              <a:ext uri="{FF2B5EF4-FFF2-40B4-BE49-F238E27FC236}">
                <a16:creationId xmlns:a16="http://schemas.microsoft.com/office/drawing/2014/main" id="{FD1E4BDB-3E22-4544-9D25-41D20BE5DD52}"/>
              </a:ext>
            </a:extLst>
          </p:cNvPr>
          <p:cNvCxnSpPr>
            <a:cxnSpLocks/>
            <a:endCxn id="57" idx="4"/>
          </p:cNvCxnSpPr>
          <p:nvPr/>
        </p:nvCxnSpPr>
        <p:spPr>
          <a:xfrm flipH="1" flipV="1">
            <a:off x="6720764" y="4934218"/>
            <a:ext cx="164206" cy="71014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9" name="Zone de texte 2">
            <a:extLst>
              <a:ext uri="{FF2B5EF4-FFF2-40B4-BE49-F238E27FC236}">
                <a16:creationId xmlns:a16="http://schemas.microsoft.com/office/drawing/2014/main" id="{3F20B788-7F16-4496-801D-A5BCD8FF3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5180" y="5660608"/>
            <a:ext cx="22153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600" b="1" dirty="0">
                <a:solidFill>
                  <a:schemeClr val="accent6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Aménageme</a:t>
            </a:r>
            <a:r>
              <a:rPr lang="fr-BE" sz="16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nt d’une piste de bi-cross</a:t>
            </a:r>
            <a:endParaRPr lang="fr-BE" sz="1600" b="1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40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0" grpId="0" animBg="1"/>
      <p:bldP spid="49" grpId="0" animBg="1"/>
      <p:bldP spid="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5328592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Mot d’introduction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Rétrospective de l’évolution du dossier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partenariat privé/public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/>
              <a:t>Présentation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Emprise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rgbClr val="006778"/>
                </a:solidFill>
              </a:rPr>
              <a:t>Le volet mobilité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volet aménagement de l’espace public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volet paysager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La procédure de permis – planning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Conclusion – Questions/Réponses</a:t>
            </a:r>
          </a:p>
          <a:p>
            <a:pPr marL="1371600" lvl="2" indent="-571500"/>
            <a:endParaRPr lang="fr-BE" dirty="0"/>
          </a:p>
          <a:p>
            <a:pPr marL="971550" lvl="1" indent="-571500">
              <a:buFont typeface="+mj-lt"/>
              <a:buAutoNum type="arabicPeriod"/>
            </a:pPr>
            <a:endParaRPr lang="fr-BE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7AEA6DB-9E6D-4F36-B68A-1E04B3A266EE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Présentation du projet</a:t>
            </a:r>
          </a:p>
        </p:txBody>
      </p:sp>
    </p:spTree>
    <p:extLst>
      <p:ext uri="{BB962C8B-B14F-4D97-AF65-F5344CB8AC3E}">
        <p14:creationId xmlns:p14="http://schemas.microsoft.com/office/powerpoint/2010/main" val="383211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F9CB810-6E1D-452C-932A-9D6F9FB41E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28" r="2432" b="5898"/>
          <a:stretch/>
        </p:blipFill>
        <p:spPr>
          <a:xfrm>
            <a:off x="85972" y="698737"/>
            <a:ext cx="8046589" cy="5682591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306DCAC1-1DC6-4CC0-A4B6-C75179E81FA9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Volet Mobilité</a:t>
            </a:r>
          </a:p>
        </p:txBody>
      </p: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24B5C4C4-CCAA-45CE-AA5A-FDD5A29C3603}"/>
              </a:ext>
            </a:extLst>
          </p:cNvPr>
          <p:cNvGrpSpPr/>
          <p:nvPr/>
        </p:nvGrpSpPr>
        <p:grpSpPr>
          <a:xfrm>
            <a:off x="6226366" y="1253880"/>
            <a:ext cx="2824095" cy="2742975"/>
            <a:chOff x="6226366" y="1253880"/>
            <a:chExt cx="2824095" cy="2742975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A80D8744-2AE3-4773-ABBD-771F27227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2229" y="1592434"/>
              <a:ext cx="2088232" cy="1496566"/>
            </a:xfrm>
            <a:prstGeom prst="rect">
              <a:avLst/>
            </a:prstGeom>
          </p:spPr>
        </p:pic>
        <p:cxnSp>
          <p:nvCxnSpPr>
            <p:cNvPr id="7" name="Connecteur droit avec flèche 6">
              <a:extLst>
                <a:ext uri="{FF2B5EF4-FFF2-40B4-BE49-F238E27FC236}">
                  <a16:creationId xmlns:a16="http://schemas.microsoft.com/office/drawing/2014/main" id="{8D931EB6-F7C7-4C42-BA73-61B30D11E2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26366" y="2867122"/>
              <a:ext cx="735863" cy="1129733"/>
            </a:xfrm>
            <a:prstGeom prst="straightConnector1">
              <a:avLst/>
            </a:prstGeom>
            <a:ln w="63500">
              <a:solidFill>
                <a:srgbClr val="0033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Zone de texte 2">
              <a:extLst>
                <a:ext uri="{FF2B5EF4-FFF2-40B4-BE49-F238E27FC236}">
                  <a16:creationId xmlns:a16="http://schemas.microsoft.com/office/drawing/2014/main" id="{C39D5644-4BB7-410C-AE39-0B0FC89865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2028" y="1253880"/>
              <a:ext cx="176863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fr-BE" sz="1600" b="1" dirty="0">
                  <a:solidFill>
                    <a:srgbClr val="0033CC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Zone de rencontre</a:t>
              </a:r>
            </a:p>
          </p:txBody>
        </p:sp>
      </p:grpSp>
      <p:grpSp>
        <p:nvGrpSpPr>
          <p:cNvPr id="71" name="Groupe 70">
            <a:extLst>
              <a:ext uri="{FF2B5EF4-FFF2-40B4-BE49-F238E27FC236}">
                <a16:creationId xmlns:a16="http://schemas.microsoft.com/office/drawing/2014/main" id="{D771015A-8CB8-4C36-BA60-BFD28EAEB441}"/>
              </a:ext>
            </a:extLst>
          </p:cNvPr>
          <p:cNvGrpSpPr/>
          <p:nvPr/>
        </p:nvGrpSpPr>
        <p:grpSpPr>
          <a:xfrm>
            <a:off x="-22864" y="694439"/>
            <a:ext cx="3406732" cy="2082493"/>
            <a:chOff x="-22864" y="694439"/>
            <a:chExt cx="3406732" cy="2082493"/>
          </a:xfrm>
        </p:grpSpPr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5A3CCA0C-E282-4A0E-9813-F54D629B2B8D}"/>
                </a:ext>
              </a:extLst>
            </p:cNvPr>
            <p:cNvGrpSpPr/>
            <p:nvPr/>
          </p:nvGrpSpPr>
          <p:grpSpPr>
            <a:xfrm>
              <a:off x="343637" y="1280366"/>
              <a:ext cx="1041449" cy="1496566"/>
              <a:chOff x="362199" y="1548715"/>
              <a:chExt cx="2040009" cy="2731345"/>
            </a:xfrm>
          </p:grpSpPr>
          <p:pic>
            <p:nvPicPr>
              <p:cNvPr id="21" name="Image 20">
                <a:extLst>
                  <a:ext uri="{FF2B5EF4-FFF2-40B4-BE49-F238E27FC236}">
                    <a16:creationId xmlns:a16="http://schemas.microsoft.com/office/drawing/2014/main" id="{4718E40F-FD76-4ACF-9FE9-F7E794CE00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13041" t="13040" r="11250" b="13040"/>
              <a:stretch/>
            </p:blipFill>
            <p:spPr>
              <a:xfrm>
                <a:off x="373591" y="1548715"/>
                <a:ext cx="2028617" cy="1980642"/>
              </a:xfrm>
              <a:prstGeom prst="rect">
                <a:avLst/>
              </a:prstGeom>
            </p:spPr>
          </p:pic>
          <p:pic>
            <p:nvPicPr>
              <p:cNvPr id="23" name="Image 22">
                <a:extLst>
                  <a:ext uri="{FF2B5EF4-FFF2-40B4-BE49-F238E27FC236}">
                    <a16:creationId xmlns:a16="http://schemas.microsoft.com/office/drawing/2014/main" id="{8E3853EA-C463-40FD-B907-4BB1E03A23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2199" y="3529357"/>
                <a:ext cx="2028617" cy="750703"/>
              </a:xfrm>
              <a:prstGeom prst="rect">
                <a:avLst/>
              </a:prstGeom>
            </p:spPr>
          </p:pic>
        </p:grpSp>
        <p:cxnSp>
          <p:nvCxnSpPr>
            <p:cNvPr id="42" name="Connecteur droit avec flèche 41">
              <a:extLst>
                <a:ext uri="{FF2B5EF4-FFF2-40B4-BE49-F238E27FC236}">
                  <a16:creationId xmlns:a16="http://schemas.microsoft.com/office/drawing/2014/main" id="{3536244C-5897-4A83-91A7-61FEBAF8E8F8}"/>
                </a:ext>
              </a:extLst>
            </p:cNvPr>
            <p:cNvCxnSpPr>
              <a:cxnSpLocks/>
            </p:cNvCxnSpPr>
            <p:nvPr/>
          </p:nvCxnSpPr>
          <p:spPr>
            <a:xfrm>
              <a:off x="1475656" y="1822985"/>
              <a:ext cx="1908212" cy="0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Zone de texte 2">
              <a:extLst>
                <a:ext uri="{FF2B5EF4-FFF2-40B4-BE49-F238E27FC236}">
                  <a16:creationId xmlns:a16="http://schemas.microsoft.com/office/drawing/2014/main" id="{A0FDCE13-D9CD-4C4E-917F-C823836B34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2864" y="694439"/>
              <a:ext cx="1768634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fr-BE" sz="1600" b="1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Sens Unique Limité</a:t>
              </a:r>
            </a:p>
          </p:txBody>
        </p:sp>
      </p:grpSp>
      <p:grpSp>
        <p:nvGrpSpPr>
          <p:cNvPr id="70" name="Groupe 69">
            <a:extLst>
              <a:ext uri="{FF2B5EF4-FFF2-40B4-BE49-F238E27FC236}">
                <a16:creationId xmlns:a16="http://schemas.microsoft.com/office/drawing/2014/main" id="{B61D51A9-9C80-4D53-87DC-A96222F6359A}"/>
              </a:ext>
            </a:extLst>
          </p:cNvPr>
          <p:cNvGrpSpPr/>
          <p:nvPr/>
        </p:nvGrpSpPr>
        <p:grpSpPr>
          <a:xfrm>
            <a:off x="3296309" y="421958"/>
            <a:ext cx="3189928" cy="956872"/>
            <a:chOff x="3296309" y="421958"/>
            <a:chExt cx="3189928" cy="956872"/>
          </a:xfrm>
        </p:grpSpPr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7FB42E5D-D099-424D-9F0A-DEC979863233}"/>
                </a:ext>
              </a:extLst>
            </p:cNvPr>
            <p:cNvSpPr/>
            <p:nvPr/>
          </p:nvSpPr>
          <p:spPr>
            <a:xfrm>
              <a:off x="3296309" y="660722"/>
              <a:ext cx="936104" cy="718108"/>
            </a:xfrm>
            <a:prstGeom prst="ellipse">
              <a:avLst/>
            </a:prstGeom>
            <a:noFill/>
            <a:ln w="508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  <p:sp>
          <p:nvSpPr>
            <p:cNvPr id="52" name="Zone de texte 2">
              <a:extLst>
                <a:ext uri="{FF2B5EF4-FFF2-40B4-BE49-F238E27FC236}">
                  <a16:creationId xmlns:a16="http://schemas.microsoft.com/office/drawing/2014/main" id="{A5333149-77A6-4D5A-9EB3-D043D83C9C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6202" y="421958"/>
              <a:ext cx="260003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fr-BE" sz="1600" b="1" dirty="0">
                  <a:solidFill>
                    <a:srgbClr val="00B0F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Par la Rue Joseph Wauters</a:t>
              </a:r>
            </a:p>
          </p:txBody>
        </p:sp>
        <p:cxnSp>
          <p:nvCxnSpPr>
            <p:cNvPr id="46" name="Connecteur droit avec flèche 45">
              <a:extLst>
                <a:ext uri="{FF2B5EF4-FFF2-40B4-BE49-F238E27FC236}">
                  <a16:creationId xmlns:a16="http://schemas.microsoft.com/office/drawing/2014/main" id="{5021C162-515B-4E41-A991-74C4868EEB0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05605" y="757214"/>
              <a:ext cx="172773" cy="478657"/>
            </a:xfrm>
            <a:prstGeom prst="straightConnector1">
              <a:avLst/>
            </a:prstGeom>
            <a:ln w="508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e 68">
            <a:extLst>
              <a:ext uri="{FF2B5EF4-FFF2-40B4-BE49-F238E27FC236}">
                <a16:creationId xmlns:a16="http://schemas.microsoft.com/office/drawing/2014/main" id="{0D04A079-CA70-44B8-B251-FFC5A4AADC1D}"/>
              </a:ext>
            </a:extLst>
          </p:cNvPr>
          <p:cNvGrpSpPr/>
          <p:nvPr/>
        </p:nvGrpSpPr>
        <p:grpSpPr>
          <a:xfrm>
            <a:off x="6226366" y="4883863"/>
            <a:ext cx="2088233" cy="1058811"/>
            <a:chOff x="6226366" y="4883863"/>
            <a:chExt cx="2088233" cy="1058811"/>
          </a:xfrm>
        </p:grpSpPr>
        <p:sp>
          <p:nvSpPr>
            <p:cNvPr id="53" name="Ellipse 52">
              <a:extLst>
                <a:ext uri="{FF2B5EF4-FFF2-40B4-BE49-F238E27FC236}">
                  <a16:creationId xmlns:a16="http://schemas.microsoft.com/office/drawing/2014/main" id="{BC3E21C9-B835-4C74-B3FB-05BE79A603CB}"/>
                </a:ext>
              </a:extLst>
            </p:cNvPr>
            <p:cNvSpPr/>
            <p:nvPr/>
          </p:nvSpPr>
          <p:spPr>
            <a:xfrm>
              <a:off x="6885539" y="4883863"/>
              <a:ext cx="936104" cy="718108"/>
            </a:xfrm>
            <a:prstGeom prst="ellipse">
              <a:avLst/>
            </a:prstGeom>
            <a:noFill/>
            <a:ln w="508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>
                <a:solidFill>
                  <a:srgbClr val="00B0F0"/>
                </a:solidFill>
              </a:endParaRPr>
            </a:p>
          </p:txBody>
        </p:sp>
        <p:sp>
          <p:nvSpPr>
            <p:cNvPr id="54" name="Zone de texte 2">
              <a:extLst>
                <a:ext uri="{FF2B5EF4-FFF2-40B4-BE49-F238E27FC236}">
                  <a16:creationId xmlns:a16="http://schemas.microsoft.com/office/drawing/2014/main" id="{7935204A-E4FB-4A2B-85A8-3476A71FD3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26366" y="5604120"/>
              <a:ext cx="208823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fr-BE" sz="1600" b="1" dirty="0">
                  <a:solidFill>
                    <a:srgbClr val="00B0F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Par la Rue du Tilleul</a:t>
              </a:r>
            </a:p>
          </p:txBody>
        </p:sp>
        <p:cxnSp>
          <p:nvCxnSpPr>
            <p:cNvPr id="56" name="Connecteur droit avec flèche 55">
              <a:extLst>
                <a:ext uri="{FF2B5EF4-FFF2-40B4-BE49-F238E27FC236}">
                  <a16:creationId xmlns:a16="http://schemas.microsoft.com/office/drawing/2014/main" id="{CB08D2BF-CF1C-4BCC-9AD7-E4CE904BBCA1}"/>
                </a:ext>
              </a:extLst>
            </p:cNvPr>
            <p:cNvCxnSpPr>
              <a:cxnSpLocks/>
            </p:cNvCxnSpPr>
            <p:nvPr/>
          </p:nvCxnSpPr>
          <p:spPr>
            <a:xfrm>
              <a:off x="7308304" y="4909491"/>
              <a:ext cx="90574" cy="666851"/>
            </a:xfrm>
            <a:prstGeom prst="straightConnector1">
              <a:avLst/>
            </a:prstGeom>
            <a:ln w="50800">
              <a:solidFill>
                <a:srgbClr val="00B0F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904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ZoneTexte 29">
            <a:extLst>
              <a:ext uri="{FF2B5EF4-FFF2-40B4-BE49-F238E27FC236}">
                <a16:creationId xmlns:a16="http://schemas.microsoft.com/office/drawing/2014/main" id="{306DCAC1-1DC6-4CC0-A4B6-C75179E81FA9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Volet Mobilité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00D758-7E3D-40F8-B94B-ECB4289D8B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79" y="1268760"/>
            <a:ext cx="8735041" cy="5166059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C0531333-593A-424F-8652-CD3E539D1C30}"/>
              </a:ext>
            </a:extLst>
          </p:cNvPr>
          <p:cNvSpPr txBox="1"/>
          <p:nvPr/>
        </p:nvSpPr>
        <p:spPr>
          <a:xfrm>
            <a:off x="683568" y="1412776"/>
            <a:ext cx="3384376" cy="25202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BE" dirty="0"/>
          </a:p>
        </p:txBody>
      </p:sp>
      <p:sp>
        <p:nvSpPr>
          <p:cNvPr id="25" name="Titre 1">
            <a:extLst>
              <a:ext uri="{FF2B5EF4-FFF2-40B4-BE49-F238E27FC236}">
                <a16:creationId xmlns:a16="http://schemas.microsoft.com/office/drawing/2014/main" id="{716CA750-D059-4EFE-84BE-B0B66B04B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6369"/>
            <a:ext cx="8229600" cy="718111"/>
          </a:xfrm>
        </p:spPr>
        <p:txBody>
          <a:bodyPr>
            <a:normAutofit/>
          </a:bodyPr>
          <a:lstStyle/>
          <a:p>
            <a:r>
              <a:rPr lang="fr-BE" sz="3600" dirty="0"/>
              <a:t>Les espaces de parking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06950E50-E4E0-4535-96BB-CDD7FB34B18C}"/>
              </a:ext>
            </a:extLst>
          </p:cNvPr>
          <p:cNvGrpSpPr/>
          <p:nvPr/>
        </p:nvGrpSpPr>
        <p:grpSpPr>
          <a:xfrm>
            <a:off x="204478" y="1484784"/>
            <a:ext cx="7634351" cy="3942991"/>
            <a:chOff x="204478" y="1484784"/>
            <a:chExt cx="7634351" cy="3942991"/>
          </a:xfrm>
        </p:grpSpPr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2C818E6C-EED2-4910-ADDF-D8B68EB31DF7}"/>
                </a:ext>
              </a:extLst>
            </p:cNvPr>
            <p:cNvGrpSpPr/>
            <p:nvPr/>
          </p:nvGrpSpPr>
          <p:grpSpPr>
            <a:xfrm>
              <a:off x="1547664" y="4306590"/>
              <a:ext cx="6291165" cy="1121185"/>
              <a:chOff x="1547664" y="4306590"/>
              <a:chExt cx="6291165" cy="1121185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1E1DE948-086D-4671-AF6A-1D9B2EC6239B}"/>
                  </a:ext>
                </a:extLst>
              </p:cNvPr>
              <p:cNvSpPr/>
              <p:nvPr/>
            </p:nvSpPr>
            <p:spPr>
              <a:xfrm rot="16796757">
                <a:off x="4968777" y="5056503"/>
                <a:ext cx="398627" cy="116977"/>
              </a:xfrm>
              <a:prstGeom prst="rect">
                <a:avLst/>
              </a:prstGeom>
              <a:solidFill>
                <a:srgbClr val="0033C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BE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93132D05-5DAA-411D-8028-18D23DE98804}"/>
                  </a:ext>
                </a:extLst>
              </p:cNvPr>
              <p:cNvSpPr/>
              <p:nvPr/>
            </p:nvSpPr>
            <p:spPr>
              <a:xfrm rot="16796757">
                <a:off x="5043906" y="4451472"/>
                <a:ext cx="431329" cy="141566"/>
              </a:xfrm>
              <a:prstGeom prst="rect">
                <a:avLst/>
              </a:prstGeom>
              <a:solidFill>
                <a:srgbClr val="0033C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BE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0B043F24-4DA0-4428-8BEA-A6BE0CB81C08}"/>
                  </a:ext>
                </a:extLst>
              </p:cNvPr>
              <p:cNvSpPr/>
              <p:nvPr/>
            </p:nvSpPr>
            <p:spPr>
              <a:xfrm rot="16796757">
                <a:off x="5328297" y="4641041"/>
                <a:ext cx="336296" cy="121946"/>
              </a:xfrm>
              <a:prstGeom prst="rect">
                <a:avLst/>
              </a:prstGeom>
              <a:solidFill>
                <a:srgbClr val="0033C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BE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FED9B79A-DC54-4BEF-9A43-3E71C49A1C4F}"/>
                  </a:ext>
                </a:extLst>
              </p:cNvPr>
              <p:cNvSpPr/>
              <p:nvPr/>
            </p:nvSpPr>
            <p:spPr>
              <a:xfrm rot="774968">
                <a:off x="7532925" y="4822395"/>
                <a:ext cx="305904" cy="111545"/>
              </a:xfrm>
              <a:prstGeom prst="rect">
                <a:avLst/>
              </a:prstGeom>
              <a:solidFill>
                <a:srgbClr val="0033C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BE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4F4CA218-3759-4195-AC92-138BB693BE76}"/>
                  </a:ext>
                </a:extLst>
              </p:cNvPr>
              <p:cNvSpPr/>
              <p:nvPr/>
            </p:nvSpPr>
            <p:spPr>
              <a:xfrm rot="774968">
                <a:off x="6410669" y="4985658"/>
                <a:ext cx="184157" cy="129736"/>
              </a:xfrm>
              <a:prstGeom prst="rect">
                <a:avLst/>
              </a:prstGeom>
              <a:solidFill>
                <a:srgbClr val="0033C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BE"/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B9ED2615-1B04-4307-9BF1-11D696FEF213}"/>
                  </a:ext>
                </a:extLst>
              </p:cNvPr>
              <p:cNvSpPr/>
              <p:nvPr/>
            </p:nvSpPr>
            <p:spPr>
              <a:xfrm>
                <a:off x="1547664" y="5351103"/>
                <a:ext cx="586609" cy="76672"/>
              </a:xfrm>
              <a:prstGeom prst="rect">
                <a:avLst/>
              </a:prstGeom>
              <a:solidFill>
                <a:srgbClr val="0033C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BE"/>
              </a:p>
            </p:txBody>
          </p:sp>
        </p:grpSp>
        <p:sp>
          <p:nvSpPr>
            <p:cNvPr id="55" name="Zone de texte 2">
              <a:extLst>
                <a:ext uri="{FF2B5EF4-FFF2-40B4-BE49-F238E27FC236}">
                  <a16:creationId xmlns:a16="http://schemas.microsoft.com/office/drawing/2014/main" id="{801EF56F-15B8-4BFA-9347-C447FF1ADE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478" y="1484784"/>
              <a:ext cx="350342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fr-BE" sz="1600" b="1" dirty="0">
                  <a:solidFill>
                    <a:srgbClr val="0033CC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79 emplacements publics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B9F6F6AD-1FE3-4284-90DC-43EFCCE726BC}"/>
              </a:ext>
            </a:extLst>
          </p:cNvPr>
          <p:cNvGrpSpPr/>
          <p:nvPr/>
        </p:nvGrpSpPr>
        <p:grpSpPr>
          <a:xfrm>
            <a:off x="204478" y="1818659"/>
            <a:ext cx="4077124" cy="4206243"/>
            <a:chOff x="204478" y="1818659"/>
            <a:chExt cx="4077124" cy="420624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9E12835-37AB-4924-AF09-21095C7D4DBA}"/>
                </a:ext>
              </a:extLst>
            </p:cNvPr>
            <p:cNvSpPr/>
            <p:nvPr/>
          </p:nvSpPr>
          <p:spPr>
            <a:xfrm>
              <a:off x="1367644" y="5839518"/>
              <a:ext cx="1152128" cy="109761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63F1D33-CD6E-4FF0-9598-53D7A2A13AE3}"/>
                </a:ext>
              </a:extLst>
            </p:cNvPr>
            <p:cNvSpPr/>
            <p:nvPr/>
          </p:nvSpPr>
          <p:spPr>
            <a:xfrm rot="226861">
              <a:off x="3129474" y="5915141"/>
              <a:ext cx="1152128" cy="109761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  <p:sp>
          <p:nvSpPr>
            <p:cNvPr id="58" name="Zone de texte 2">
              <a:extLst>
                <a:ext uri="{FF2B5EF4-FFF2-40B4-BE49-F238E27FC236}">
                  <a16:creationId xmlns:a16="http://schemas.microsoft.com/office/drawing/2014/main" id="{DA245FA3-65CD-4B5F-B0C6-BA3426D600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478" y="1818659"/>
              <a:ext cx="350342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fr-BE" sz="1600" b="1" dirty="0">
                  <a:solidFill>
                    <a:srgbClr val="00B0F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25 places créées + 25 existantes</a:t>
              </a:r>
            </a:p>
          </p:txBody>
        </p:sp>
      </p:grpSp>
      <p:sp>
        <p:nvSpPr>
          <p:cNvPr id="59" name="Zone de texte 2">
            <a:extLst>
              <a:ext uri="{FF2B5EF4-FFF2-40B4-BE49-F238E27FC236}">
                <a16:creationId xmlns:a16="http://schemas.microsoft.com/office/drawing/2014/main" id="{E29B3B89-2A6C-4F1A-B7AE-D0201683BE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248" y="2568956"/>
            <a:ext cx="36186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Soit un total de 104 nouvelles places de parking public</a:t>
            </a:r>
          </a:p>
        </p:txBody>
      </p:sp>
    </p:spTree>
    <p:extLst>
      <p:ext uri="{BB962C8B-B14F-4D97-AF65-F5344CB8AC3E}">
        <p14:creationId xmlns:p14="http://schemas.microsoft.com/office/powerpoint/2010/main" val="39997440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5328592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Mot d’introduction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Rétrospective de l’évolution du dossier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partenariat privé/public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/>
              <a:t>Présentation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Emprise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volet mobilité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rgbClr val="006778"/>
                </a:solidFill>
              </a:rPr>
              <a:t>Le volet aménagement de l’espace public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volet paysager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La procédure de permis – planning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Conclusion – Questions/Réponses</a:t>
            </a:r>
          </a:p>
          <a:p>
            <a:pPr marL="1371600" lvl="2" indent="-571500"/>
            <a:endParaRPr lang="fr-BE" dirty="0"/>
          </a:p>
          <a:p>
            <a:pPr marL="971550" lvl="1" indent="-571500">
              <a:buFont typeface="+mj-lt"/>
              <a:buAutoNum type="arabicPeriod"/>
            </a:pPr>
            <a:endParaRPr lang="fr-BE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7AEA6DB-9E6D-4F36-B68A-1E04B3A266EE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Présentation du projet</a:t>
            </a:r>
          </a:p>
        </p:txBody>
      </p:sp>
    </p:spTree>
    <p:extLst>
      <p:ext uri="{BB962C8B-B14F-4D97-AF65-F5344CB8AC3E}">
        <p14:creationId xmlns:p14="http://schemas.microsoft.com/office/powerpoint/2010/main" val="39064716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ZoneTexte 29">
            <a:extLst>
              <a:ext uri="{FF2B5EF4-FFF2-40B4-BE49-F238E27FC236}">
                <a16:creationId xmlns:a16="http://schemas.microsoft.com/office/drawing/2014/main" id="{306DCAC1-1DC6-4CC0-A4B6-C75179E81FA9}"/>
              </a:ext>
            </a:extLst>
          </p:cNvPr>
          <p:cNvSpPr txBox="1"/>
          <p:nvPr/>
        </p:nvSpPr>
        <p:spPr>
          <a:xfrm>
            <a:off x="2634777" y="210013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Aménagement de l’espace public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21EA7B3-76AA-4A76-A582-B5E1746F0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17541"/>
            <a:ext cx="8229600" cy="369332"/>
          </a:xfrm>
        </p:spPr>
        <p:txBody>
          <a:bodyPr>
            <a:noAutofit/>
          </a:bodyPr>
          <a:lstStyle/>
          <a:p>
            <a:r>
              <a:rPr lang="fr-BE" sz="3600" dirty="0"/>
              <a:t>Place des Déportés et Réfractaires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11B7DAA-8160-48A5-BEFB-5DB0208618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25"/>
          <a:stretch/>
        </p:blipFill>
        <p:spPr>
          <a:xfrm>
            <a:off x="0" y="2903185"/>
            <a:ext cx="6732240" cy="395708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1F06AC4-EF22-4102-8B4C-406839677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052736"/>
            <a:ext cx="1939702" cy="1440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308504-6B48-41E2-8AAF-A32C0E78DF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1052736"/>
            <a:ext cx="4272000" cy="1440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079EE37-5656-4522-A490-2D596BCAB3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4208" y="5197667"/>
            <a:ext cx="1440000" cy="1440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A9640DD1-C1B9-469A-9E93-1C8C34FB55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9393" y="4161728"/>
            <a:ext cx="1418978" cy="14400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4E2A1CA8-847B-47CB-BDB2-49EFEF3F4F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86136" y="2265857"/>
            <a:ext cx="1440000" cy="1440000"/>
          </a:xfrm>
          <a:prstGeom prst="rect">
            <a:avLst/>
          </a:prstGeom>
        </p:spPr>
      </p:pic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F9A1EC29-504C-446F-9789-316037958B6B}"/>
              </a:ext>
            </a:extLst>
          </p:cNvPr>
          <p:cNvCxnSpPr>
            <a:cxnSpLocks/>
          </p:cNvCxnSpPr>
          <p:nvPr/>
        </p:nvCxnSpPr>
        <p:spPr>
          <a:xfrm>
            <a:off x="2104556" y="2724760"/>
            <a:ext cx="2323428" cy="1856368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B49A82C5-BE21-4444-8452-A7913473E4F0}"/>
              </a:ext>
            </a:extLst>
          </p:cNvPr>
          <p:cNvCxnSpPr>
            <a:cxnSpLocks/>
          </p:cNvCxnSpPr>
          <p:nvPr/>
        </p:nvCxnSpPr>
        <p:spPr>
          <a:xfrm>
            <a:off x="4779351" y="2724760"/>
            <a:ext cx="512729" cy="848256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3F996AC7-F902-4111-AF37-364E6926EDB7}"/>
              </a:ext>
            </a:extLst>
          </p:cNvPr>
          <p:cNvCxnSpPr>
            <a:cxnSpLocks/>
          </p:cNvCxnSpPr>
          <p:nvPr/>
        </p:nvCxnSpPr>
        <p:spPr>
          <a:xfrm flipH="1" flipV="1">
            <a:off x="2051720" y="5197667"/>
            <a:ext cx="4392488" cy="618664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Connecteur droit avec flèche 35">
            <a:extLst>
              <a:ext uri="{FF2B5EF4-FFF2-40B4-BE49-F238E27FC236}">
                <a16:creationId xmlns:a16="http://schemas.microsoft.com/office/drawing/2014/main" id="{9CCC954F-DC4F-4F4A-B2CA-8E269CB14CFC}"/>
              </a:ext>
            </a:extLst>
          </p:cNvPr>
          <p:cNvCxnSpPr>
            <a:cxnSpLocks/>
          </p:cNvCxnSpPr>
          <p:nvPr/>
        </p:nvCxnSpPr>
        <p:spPr>
          <a:xfrm flipH="1">
            <a:off x="5148064" y="3217114"/>
            <a:ext cx="2736144" cy="2084094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Zone de texte 2">
            <a:extLst>
              <a:ext uri="{FF2B5EF4-FFF2-40B4-BE49-F238E27FC236}">
                <a16:creationId xmlns:a16="http://schemas.microsoft.com/office/drawing/2014/main" id="{472A2633-4659-4983-B2F5-B3B85AC4EF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9211" y="2416566"/>
            <a:ext cx="27451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Espace pic-</a:t>
            </a:r>
            <a:r>
              <a:rPr lang="fr-BE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nic</a:t>
            </a:r>
            <a:r>
              <a:rPr lang="fr-BE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PMR</a:t>
            </a:r>
          </a:p>
        </p:txBody>
      </p:sp>
      <p:sp>
        <p:nvSpPr>
          <p:cNvPr id="41" name="Zone de texte 2">
            <a:extLst>
              <a:ext uri="{FF2B5EF4-FFF2-40B4-BE49-F238E27FC236}">
                <a16:creationId xmlns:a16="http://schemas.microsoft.com/office/drawing/2014/main" id="{F665EA81-673F-499D-91A9-756632311D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7435" y="2432776"/>
            <a:ext cx="27451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Zone de détente</a:t>
            </a:r>
          </a:p>
        </p:txBody>
      </p:sp>
    </p:spTree>
    <p:extLst>
      <p:ext uri="{BB962C8B-B14F-4D97-AF65-F5344CB8AC3E}">
        <p14:creationId xmlns:p14="http://schemas.microsoft.com/office/powerpoint/2010/main" val="23594029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C12D3439-2AC3-4812-9CCE-E964C9B6A7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37869"/>
            <a:ext cx="8229600" cy="4382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306DCAC1-1DC6-4CC0-A4B6-C75179E81FA9}"/>
              </a:ext>
            </a:extLst>
          </p:cNvPr>
          <p:cNvSpPr txBox="1"/>
          <p:nvPr/>
        </p:nvSpPr>
        <p:spPr>
          <a:xfrm>
            <a:off x="2634777" y="210013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Aménagement de l’espace public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21EA7B3-76AA-4A76-A582-B5E1746F0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17541"/>
            <a:ext cx="8229600" cy="653992"/>
          </a:xfrm>
        </p:spPr>
        <p:txBody>
          <a:bodyPr>
            <a:noAutofit/>
          </a:bodyPr>
          <a:lstStyle/>
          <a:p>
            <a:r>
              <a:rPr lang="fr-BE" sz="3600" dirty="0"/>
              <a:t>La place des Déportés et Réfractaires</a:t>
            </a:r>
          </a:p>
        </p:txBody>
      </p:sp>
    </p:spTree>
    <p:extLst>
      <p:ext uri="{BB962C8B-B14F-4D97-AF65-F5344CB8AC3E}">
        <p14:creationId xmlns:p14="http://schemas.microsoft.com/office/powerpoint/2010/main" val="8147872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ZoneTexte 29">
            <a:extLst>
              <a:ext uri="{FF2B5EF4-FFF2-40B4-BE49-F238E27FC236}">
                <a16:creationId xmlns:a16="http://schemas.microsoft.com/office/drawing/2014/main" id="{306DCAC1-1DC6-4CC0-A4B6-C75179E81FA9}"/>
              </a:ext>
            </a:extLst>
          </p:cNvPr>
          <p:cNvSpPr txBox="1"/>
          <p:nvPr/>
        </p:nvSpPr>
        <p:spPr>
          <a:xfrm>
            <a:off x="2634777" y="210013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Aménagement de l’espace public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21EA7B3-76AA-4A76-A582-B5E1746F0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17541"/>
            <a:ext cx="8229600" cy="653992"/>
          </a:xfrm>
        </p:spPr>
        <p:txBody>
          <a:bodyPr>
            <a:noAutofit/>
          </a:bodyPr>
          <a:lstStyle/>
          <a:p>
            <a:r>
              <a:rPr lang="fr-BE" sz="3600" dirty="0"/>
              <a:t>La Place Publique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A04F080-F60C-498B-85FB-DD94806BE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556792"/>
            <a:ext cx="4318050" cy="338609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4C73216E-6CE4-4718-BA42-8C16D72E78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163" y="4056864"/>
            <a:ext cx="2738290" cy="239268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6DEF164-C322-4DC9-9DB6-95F63C3DDE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9087" y="1309729"/>
            <a:ext cx="2737713" cy="4336971"/>
          </a:xfrm>
          <a:prstGeom prst="rect">
            <a:avLst/>
          </a:prstGeom>
        </p:spPr>
      </p:pic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A753A731-D694-44B9-B89B-4A157B2825E0}"/>
              </a:ext>
            </a:extLst>
          </p:cNvPr>
          <p:cNvCxnSpPr>
            <a:cxnSpLocks/>
          </p:cNvCxnSpPr>
          <p:nvPr/>
        </p:nvCxnSpPr>
        <p:spPr>
          <a:xfrm>
            <a:off x="2187063" y="3933056"/>
            <a:ext cx="1160801" cy="864096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9622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5328592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/>
              <a:t>Mot d’introduction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/>
              <a:t>Rétrospective de l’évolution du dossier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/>
              <a:t>Le partenariat privé/public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rgbClr val="006778"/>
                </a:solidFill>
              </a:rPr>
              <a:t>Présentation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rgbClr val="006778"/>
                </a:solidFill>
              </a:rPr>
              <a:t>Emprise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rgbClr val="006778"/>
                </a:solidFill>
              </a:rPr>
              <a:t>Le volet mobilité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rgbClr val="006778"/>
                </a:solidFill>
              </a:rPr>
              <a:t>Le volet aménagement de l’espace public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rgbClr val="006778"/>
                </a:solidFill>
              </a:rPr>
              <a:t>Le volet paysager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/>
              <a:t>La procédure de permis – planning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/>
              <a:t>Conclusion – Questions/Réponses</a:t>
            </a:r>
          </a:p>
          <a:p>
            <a:pPr marL="1371600" lvl="2" indent="-571500"/>
            <a:endParaRPr lang="fr-BE" dirty="0"/>
          </a:p>
          <a:p>
            <a:pPr marL="971550" lvl="1" indent="-571500">
              <a:buFont typeface="+mj-lt"/>
              <a:buAutoNum type="arabicPeriod"/>
            </a:pPr>
            <a:endParaRPr lang="fr-BE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7AEA6DB-9E6D-4F36-B68A-1E04B3A266EE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Plan de la présentation 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ZoneTexte 29">
            <a:extLst>
              <a:ext uri="{FF2B5EF4-FFF2-40B4-BE49-F238E27FC236}">
                <a16:creationId xmlns:a16="http://schemas.microsoft.com/office/drawing/2014/main" id="{306DCAC1-1DC6-4CC0-A4B6-C75179E81FA9}"/>
              </a:ext>
            </a:extLst>
          </p:cNvPr>
          <p:cNvSpPr txBox="1"/>
          <p:nvPr/>
        </p:nvSpPr>
        <p:spPr>
          <a:xfrm>
            <a:off x="2634777" y="210013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Aménagement de l’espace public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21EA7B3-76AA-4A76-A582-B5E1746F0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17541"/>
            <a:ext cx="8229600" cy="653992"/>
          </a:xfrm>
        </p:spPr>
        <p:txBody>
          <a:bodyPr>
            <a:noAutofit/>
          </a:bodyPr>
          <a:lstStyle/>
          <a:p>
            <a:r>
              <a:rPr lang="fr-BE" sz="3600" dirty="0"/>
              <a:t>La Place Publique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12D3439-2AC3-4812-9CCE-E964C9B6A7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" b="-1"/>
          <a:stretch/>
        </p:blipFill>
        <p:spPr>
          <a:xfrm>
            <a:off x="251520" y="1246769"/>
            <a:ext cx="7200800" cy="5400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14288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4579AD0-1BFE-403B-9F5D-983C23DA3F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65"/>
          <a:stretch/>
        </p:blipFill>
        <p:spPr>
          <a:xfrm>
            <a:off x="107503" y="2852936"/>
            <a:ext cx="7606937" cy="3795051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306DCAC1-1DC6-4CC0-A4B6-C75179E81FA9}"/>
              </a:ext>
            </a:extLst>
          </p:cNvPr>
          <p:cNvSpPr txBox="1"/>
          <p:nvPr/>
        </p:nvSpPr>
        <p:spPr>
          <a:xfrm>
            <a:off x="2634777" y="210013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Aménagement de l’espace public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21EA7B3-76AA-4A76-A582-B5E1746F0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276669"/>
            <a:ext cx="4906888" cy="653992"/>
          </a:xfrm>
        </p:spPr>
        <p:txBody>
          <a:bodyPr>
            <a:noAutofit/>
          </a:bodyPr>
          <a:lstStyle/>
          <a:p>
            <a:r>
              <a:rPr lang="fr-BE" sz="3600" dirty="0"/>
              <a:t>Le mobilier urbain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494FF70-8F4A-4594-9188-C3F7013DB9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8325" y="617541"/>
            <a:ext cx="3228576" cy="197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385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C12D3439-2AC3-4812-9CCE-E964C9B6A7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879" y="1237869"/>
            <a:ext cx="8168241" cy="4382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306DCAC1-1DC6-4CC0-A4B6-C75179E81FA9}"/>
              </a:ext>
            </a:extLst>
          </p:cNvPr>
          <p:cNvSpPr txBox="1"/>
          <p:nvPr/>
        </p:nvSpPr>
        <p:spPr>
          <a:xfrm>
            <a:off x="2634777" y="210013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Aménagement de l’espace public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21EA7B3-76AA-4A76-A582-B5E1746F0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17541"/>
            <a:ext cx="8229600" cy="653992"/>
          </a:xfrm>
        </p:spPr>
        <p:txBody>
          <a:bodyPr>
            <a:noAutofit/>
          </a:bodyPr>
          <a:lstStyle/>
          <a:p>
            <a:r>
              <a:rPr lang="fr-BE" sz="3600" dirty="0"/>
              <a:t>La piste de bi-cross</a:t>
            </a:r>
          </a:p>
        </p:txBody>
      </p:sp>
    </p:spTree>
    <p:extLst>
      <p:ext uri="{BB962C8B-B14F-4D97-AF65-F5344CB8AC3E}">
        <p14:creationId xmlns:p14="http://schemas.microsoft.com/office/powerpoint/2010/main" val="14281529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5328592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Mot d’introduction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Rétrospective de l’évolution du dossier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partenariat privé/public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/>
              <a:t>Présentation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Emprise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volet mobilité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volet aménagement de l’espace public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rgbClr val="006778"/>
                </a:solidFill>
              </a:rPr>
              <a:t>Le volet paysager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La procédure de permis – planning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Conclusion – Questions/Réponses</a:t>
            </a:r>
          </a:p>
          <a:p>
            <a:pPr marL="1371600" lvl="2" indent="-571500"/>
            <a:endParaRPr lang="fr-BE" dirty="0"/>
          </a:p>
          <a:p>
            <a:pPr marL="971550" lvl="1" indent="-571500">
              <a:buFont typeface="+mj-lt"/>
              <a:buAutoNum type="arabicPeriod"/>
            </a:pPr>
            <a:endParaRPr lang="fr-BE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7AEA6DB-9E6D-4F36-B68A-1E04B3A266EE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Présentation du projet</a:t>
            </a:r>
          </a:p>
        </p:txBody>
      </p:sp>
    </p:spTree>
    <p:extLst>
      <p:ext uri="{BB962C8B-B14F-4D97-AF65-F5344CB8AC3E}">
        <p14:creationId xmlns:p14="http://schemas.microsoft.com/office/powerpoint/2010/main" val="3893338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4">
            <a:extLst>
              <a:ext uri="{FF2B5EF4-FFF2-40B4-BE49-F238E27FC236}">
                <a16:creationId xmlns:a16="http://schemas.microsoft.com/office/drawing/2014/main" id="{B106B5F8-DE7C-4632-A97E-4DA4B9F5E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53" y="3585209"/>
            <a:ext cx="7817511" cy="3062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5E68862-1831-2248-9B34-D5130F419F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942" b="93141" l="3138" r="97110">
                        <a14:foregroundMark x1="13212" y1="54874" x2="13212" y2="54874"/>
                        <a14:foregroundMark x1="19653" y1="23105" x2="11313" y2="8664"/>
                        <a14:foregroundMark x1="11313" y1="8664" x2="3551" y2="22383"/>
                        <a14:foregroundMark x1="3551" y1="22383" x2="1734" y2="57762"/>
                        <a14:foregroundMark x1="1734" y1="57762" x2="7680" y2="87004"/>
                        <a14:foregroundMark x1="7680" y1="87004" x2="16102" y2="81588"/>
                        <a14:foregroundMark x1="16102" y1="81588" x2="19405" y2="48375"/>
                        <a14:foregroundMark x1="19405" y1="48375" x2="19653" y2="27798"/>
                        <a14:foregroundMark x1="3303" y1="30686" x2="3303" y2="68592"/>
                        <a14:foregroundMark x1="3303" y1="68592" x2="3303" y2="68592"/>
                        <a14:foregroundMark x1="42114" y1="86643" x2="33691" y2="91697"/>
                        <a14:foregroundMark x1="33691" y1="91697" x2="33691" y2="91697"/>
                        <a14:foregroundMark x1="66309" y1="92058" x2="60776" y2="93141"/>
                        <a14:foregroundMark x1="65648" y1="8303" x2="60116" y2="8303"/>
                        <a14:foregroundMark x1="90751" y1="7220" x2="82824" y2="20939"/>
                        <a14:foregroundMark x1="82824" y1="20939" x2="79851" y2="55596"/>
                        <a14:foregroundMark x1="79851" y1="55596" x2="85384" y2="83032"/>
                        <a14:foregroundMark x1="85384" y1="83032" x2="93972" y2="78700"/>
                        <a14:foregroundMark x1="93972" y1="78700" x2="96614" y2="43321"/>
                        <a14:foregroundMark x1="96614" y1="43321" x2="92238" y2="11913"/>
                        <a14:foregroundMark x1="92238" y1="11913" x2="91495" y2="10108"/>
                        <a14:foregroundMark x1="97110" y1="48736" x2="96780" y2="602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45" y="1271533"/>
            <a:ext cx="6509180" cy="148389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306DCAC1-1DC6-4CC0-A4B6-C75179E81FA9}"/>
              </a:ext>
            </a:extLst>
          </p:cNvPr>
          <p:cNvSpPr txBox="1"/>
          <p:nvPr/>
        </p:nvSpPr>
        <p:spPr>
          <a:xfrm>
            <a:off x="2634777" y="210013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Volet paysager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21EA7B3-76AA-4A76-A582-B5E1746F0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17541"/>
            <a:ext cx="8229600" cy="653992"/>
          </a:xfrm>
        </p:spPr>
        <p:txBody>
          <a:bodyPr>
            <a:noAutofit/>
          </a:bodyPr>
          <a:lstStyle/>
          <a:p>
            <a:r>
              <a:rPr lang="fr-BE" sz="3600" dirty="0"/>
              <a:t>Ecran végétal le long du Ravel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452A216-A7BE-4E52-808B-7E11F7DD6D62}"/>
              </a:ext>
            </a:extLst>
          </p:cNvPr>
          <p:cNvSpPr/>
          <p:nvPr/>
        </p:nvSpPr>
        <p:spPr>
          <a:xfrm rot="21540000">
            <a:off x="148074" y="5369375"/>
            <a:ext cx="7818701" cy="799461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BE"/>
          </a:p>
        </p:txBody>
      </p:sp>
      <p:sp>
        <p:nvSpPr>
          <p:cNvPr id="12" name="ZoneTexte 19">
            <a:extLst>
              <a:ext uri="{FF2B5EF4-FFF2-40B4-BE49-F238E27FC236}">
                <a16:creationId xmlns:a16="http://schemas.microsoft.com/office/drawing/2014/main" id="{D8D71A72-E55B-4FC3-9F47-FC71F57DB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662" y="2947816"/>
            <a:ext cx="7178675" cy="338554"/>
          </a:xfrm>
          <a:prstGeom prst="rect">
            <a:avLst/>
          </a:prstGeom>
          <a:solidFill>
            <a:srgbClr val="D7E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fr-BE" altLang="fr-FR" sz="1600" b="1" dirty="0"/>
              <a:t>340m constitué de 270 Arbres (hauteur à maturité de +- 7 mètres)</a:t>
            </a:r>
          </a:p>
        </p:txBody>
      </p:sp>
    </p:spTree>
    <p:extLst>
      <p:ext uri="{BB962C8B-B14F-4D97-AF65-F5344CB8AC3E}">
        <p14:creationId xmlns:p14="http://schemas.microsoft.com/office/powerpoint/2010/main" val="22605962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ZoneTexte 29">
            <a:extLst>
              <a:ext uri="{FF2B5EF4-FFF2-40B4-BE49-F238E27FC236}">
                <a16:creationId xmlns:a16="http://schemas.microsoft.com/office/drawing/2014/main" id="{306DCAC1-1DC6-4CC0-A4B6-C75179E81FA9}"/>
              </a:ext>
            </a:extLst>
          </p:cNvPr>
          <p:cNvSpPr txBox="1"/>
          <p:nvPr/>
        </p:nvSpPr>
        <p:spPr>
          <a:xfrm>
            <a:off x="2634777" y="210013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Volet paysager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21EA7B3-76AA-4A76-A582-B5E1746F0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17541"/>
            <a:ext cx="8229600" cy="653992"/>
          </a:xfrm>
        </p:spPr>
        <p:txBody>
          <a:bodyPr>
            <a:noAutofit/>
          </a:bodyPr>
          <a:lstStyle/>
          <a:p>
            <a:r>
              <a:rPr lang="fr-BE" sz="3600" dirty="0"/>
              <a:t>Ecran végétal le long du Ravel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98795494-9C4A-4D5E-88C5-53CC29DCD1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1628800"/>
            <a:ext cx="7838317" cy="465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3982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ZoneTexte 29">
            <a:extLst>
              <a:ext uri="{FF2B5EF4-FFF2-40B4-BE49-F238E27FC236}">
                <a16:creationId xmlns:a16="http://schemas.microsoft.com/office/drawing/2014/main" id="{306DCAC1-1DC6-4CC0-A4B6-C75179E81FA9}"/>
              </a:ext>
            </a:extLst>
          </p:cNvPr>
          <p:cNvSpPr txBox="1"/>
          <p:nvPr/>
        </p:nvSpPr>
        <p:spPr>
          <a:xfrm>
            <a:off x="2634777" y="210013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Volet paysager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21EA7B3-76AA-4A76-A582-B5E1746F0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17541"/>
            <a:ext cx="8229600" cy="653992"/>
          </a:xfrm>
        </p:spPr>
        <p:txBody>
          <a:bodyPr>
            <a:noAutofit/>
          </a:bodyPr>
          <a:lstStyle/>
          <a:p>
            <a:r>
              <a:rPr lang="fr-BE" sz="3600" dirty="0"/>
              <a:t>Ecran végétal le long du Ravel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98795494-9C4A-4D5E-88C5-53CC29DCD1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1628800"/>
            <a:ext cx="7838317" cy="465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8448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ZoneTexte 29">
            <a:extLst>
              <a:ext uri="{FF2B5EF4-FFF2-40B4-BE49-F238E27FC236}">
                <a16:creationId xmlns:a16="http://schemas.microsoft.com/office/drawing/2014/main" id="{306DCAC1-1DC6-4CC0-A4B6-C75179E81FA9}"/>
              </a:ext>
            </a:extLst>
          </p:cNvPr>
          <p:cNvSpPr txBox="1"/>
          <p:nvPr/>
        </p:nvSpPr>
        <p:spPr>
          <a:xfrm>
            <a:off x="2634777" y="210013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Volet paysager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21EA7B3-76AA-4A76-A582-B5E1746F0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17541"/>
            <a:ext cx="8229600" cy="653992"/>
          </a:xfrm>
        </p:spPr>
        <p:txBody>
          <a:bodyPr>
            <a:noAutofit/>
          </a:bodyPr>
          <a:lstStyle/>
          <a:p>
            <a:r>
              <a:rPr lang="fr-BE" sz="3600" dirty="0"/>
              <a:t>Plantation d’arbres isolés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265C4079-74C3-448A-84EB-8113857FDD67}"/>
              </a:ext>
            </a:extLst>
          </p:cNvPr>
          <p:cNvGrpSpPr>
            <a:grpSpLocks noChangeAspect="1"/>
          </p:cNvGrpSpPr>
          <p:nvPr/>
        </p:nvGrpSpPr>
        <p:grpSpPr>
          <a:xfrm>
            <a:off x="115077" y="1384560"/>
            <a:ext cx="8913845" cy="4088879"/>
            <a:chOff x="-314325" y="1331913"/>
            <a:chExt cx="9458325" cy="4338637"/>
          </a:xfrm>
        </p:grpSpPr>
        <p:pic>
          <p:nvPicPr>
            <p:cNvPr id="9" name="Image 1">
              <a:extLst>
                <a:ext uri="{FF2B5EF4-FFF2-40B4-BE49-F238E27FC236}">
                  <a16:creationId xmlns:a16="http://schemas.microsoft.com/office/drawing/2014/main" id="{09222BBE-3B6E-45AC-A7CC-EA4D8D3958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4325" y="1331913"/>
              <a:ext cx="9458325" cy="4338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Forme libre 1">
              <a:extLst>
                <a:ext uri="{FF2B5EF4-FFF2-40B4-BE49-F238E27FC236}">
                  <a16:creationId xmlns:a16="http://schemas.microsoft.com/office/drawing/2014/main" id="{A064B53E-A340-49F3-86F8-FC9E2D7F63DD}"/>
                </a:ext>
              </a:extLst>
            </p:cNvPr>
            <p:cNvSpPr/>
            <p:nvPr/>
          </p:nvSpPr>
          <p:spPr>
            <a:xfrm>
              <a:off x="-28575" y="3028950"/>
              <a:ext cx="9172575" cy="2381250"/>
            </a:xfrm>
            <a:custGeom>
              <a:avLst/>
              <a:gdLst>
                <a:gd name="connsiteX0" fmla="*/ 0 w 9486900"/>
                <a:gd name="connsiteY0" fmla="*/ 1952625 h 2381250"/>
                <a:gd name="connsiteX1" fmla="*/ 6353175 w 9486900"/>
                <a:gd name="connsiteY1" fmla="*/ 1714500 h 2381250"/>
                <a:gd name="connsiteX2" fmla="*/ 8191500 w 9486900"/>
                <a:gd name="connsiteY2" fmla="*/ 1323975 h 2381250"/>
                <a:gd name="connsiteX3" fmla="*/ 8115300 w 9486900"/>
                <a:gd name="connsiteY3" fmla="*/ 742950 h 2381250"/>
                <a:gd name="connsiteX4" fmla="*/ 9458325 w 9486900"/>
                <a:gd name="connsiteY4" fmla="*/ 0 h 2381250"/>
                <a:gd name="connsiteX5" fmla="*/ 9486900 w 9486900"/>
                <a:gd name="connsiteY5" fmla="*/ 1619250 h 2381250"/>
                <a:gd name="connsiteX6" fmla="*/ 6877050 w 9486900"/>
                <a:gd name="connsiteY6" fmla="*/ 2247900 h 2381250"/>
                <a:gd name="connsiteX7" fmla="*/ 5543550 w 9486900"/>
                <a:gd name="connsiteY7" fmla="*/ 2209800 h 2381250"/>
                <a:gd name="connsiteX8" fmla="*/ 4914900 w 9486900"/>
                <a:gd name="connsiteY8" fmla="*/ 2381250 h 2381250"/>
                <a:gd name="connsiteX9" fmla="*/ 66675 w 9486900"/>
                <a:gd name="connsiteY9" fmla="*/ 2305050 h 2381250"/>
                <a:gd name="connsiteX10" fmla="*/ 0 w 9486900"/>
                <a:gd name="connsiteY10" fmla="*/ 1952625 h 238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86900" h="2381250">
                  <a:moveTo>
                    <a:pt x="0" y="1952625"/>
                  </a:moveTo>
                  <a:lnTo>
                    <a:pt x="6353175" y="1714500"/>
                  </a:lnTo>
                  <a:lnTo>
                    <a:pt x="8191500" y="1323975"/>
                  </a:lnTo>
                  <a:lnTo>
                    <a:pt x="8115300" y="742950"/>
                  </a:lnTo>
                  <a:lnTo>
                    <a:pt x="9458325" y="0"/>
                  </a:lnTo>
                  <a:lnTo>
                    <a:pt x="9486900" y="1619250"/>
                  </a:lnTo>
                  <a:lnTo>
                    <a:pt x="6877050" y="2247900"/>
                  </a:lnTo>
                  <a:lnTo>
                    <a:pt x="5543550" y="2209800"/>
                  </a:lnTo>
                  <a:lnTo>
                    <a:pt x="4914900" y="2381250"/>
                  </a:lnTo>
                  <a:lnTo>
                    <a:pt x="66675" y="2305050"/>
                  </a:lnTo>
                  <a:lnTo>
                    <a:pt x="0" y="1952625"/>
                  </a:lnTo>
                  <a:close/>
                </a:path>
              </a:pathLst>
            </a:custGeom>
            <a:noFill/>
            <a:ln w="5715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BE"/>
            </a:p>
          </p:txBody>
        </p:sp>
      </p:grpSp>
      <p:sp>
        <p:nvSpPr>
          <p:cNvPr id="14" name="ZoneTexte 19">
            <a:extLst>
              <a:ext uri="{FF2B5EF4-FFF2-40B4-BE49-F238E27FC236}">
                <a16:creationId xmlns:a16="http://schemas.microsoft.com/office/drawing/2014/main" id="{899A8A53-BE74-4E4C-9166-D44AC980DA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5805264"/>
            <a:ext cx="7178675" cy="584200"/>
          </a:xfrm>
          <a:prstGeom prst="rect">
            <a:avLst/>
          </a:prstGeom>
          <a:solidFill>
            <a:srgbClr val="D7E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fr-BE" altLang="fr-FR" sz="1600" b="1" dirty="0"/>
              <a:t>76 nouveaux arbres plantés en complément des 57 arbres existants (total de 133 arbres sur espaces publics).</a:t>
            </a:r>
          </a:p>
        </p:txBody>
      </p:sp>
    </p:spTree>
    <p:extLst>
      <p:ext uri="{BB962C8B-B14F-4D97-AF65-F5344CB8AC3E}">
        <p14:creationId xmlns:p14="http://schemas.microsoft.com/office/powerpoint/2010/main" val="385436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ZoneTexte 29">
            <a:extLst>
              <a:ext uri="{FF2B5EF4-FFF2-40B4-BE49-F238E27FC236}">
                <a16:creationId xmlns:a16="http://schemas.microsoft.com/office/drawing/2014/main" id="{306DCAC1-1DC6-4CC0-A4B6-C75179E81FA9}"/>
              </a:ext>
            </a:extLst>
          </p:cNvPr>
          <p:cNvSpPr txBox="1"/>
          <p:nvPr/>
        </p:nvSpPr>
        <p:spPr>
          <a:xfrm>
            <a:off x="2634777" y="210013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Volet paysager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21EA7B3-76AA-4A76-A582-B5E1746F0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17541"/>
            <a:ext cx="8229600" cy="653992"/>
          </a:xfrm>
        </p:spPr>
        <p:txBody>
          <a:bodyPr>
            <a:noAutofit/>
          </a:bodyPr>
          <a:lstStyle/>
          <a:p>
            <a:r>
              <a:rPr lang="fr-BE" sz="3600" dirty="0"/>
              <a:t>Les massifs végétalisés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603F978C-FE97-43A0-9FA4-3CD84FEF2EFB}"/>
              </a:ext>
            </a:extLst>
          </p:cNvPr>
          <p:cNvGrpSpPr/>
          <p:nvPr/>
        </p:nvGrpSpPr>
        <p:grpSpPr>
          <a:xfrm>
            <a:off x="176213" y="1374775"/>
            <a:ext cx="8693150" cy="4810125"/>
            <a:chOff x="176213" y="1374775"/>
            <a:chExt cx="8693150" cy="4810125"/>
          </a:xfrm>
        </p:grpSpPr>
        <p:pic>
          <p:nvPicPr>
            <p:cNvPr id="18" name="Image 2">
              <a:extLst>
                <a:ext uri="{FF2B5EF4-FFF2-40B4-BE49-F238E27FC236}">
                  <a16:creationId xmlns:a16="http://schemas.microsoft.com/office/drawing/2014/main" id="{2EDC7B67-DC52-4792-885B-274C66A6C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8988" y="2547938"/>
              <a:ext cx="5753100" cy="3636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Image 3">
              <a:extLst>
                <a:ext uri="{FF2B5EF4-FFF2-40B4-BE49-F238E27FC236}">
                  <a16:creationId xmlns:a16="http://schemas.microsoft.com/office/drawing/2014/main" id="{BF321698-1C78-4EA4-927E-AEF73768DE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13" y="1374775"/>
              <a:ext cx="8693150" cy="195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ZoneTexte 19">
            <a:extLst>
              <a:ext uri="{FF2B5EF4-FFF2-40B4-BE49-F238E27FC236}">
                <a16:creationId xmlns:a16="http://schemas.microsoft.com/office/drawing/2014/main" id="{E38649BF-DB35-45EC-8B6E-7B3943139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0" y="3925886"/>
            <a:ext cx="3122613" cy="830263"/>
          </a:xfrm>
          <a:prstGeom prst="rect">
            <a:avLst/>
          </a:prstGeom>
          <a:solidFill>
            <a:srgbClr val="D7E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fr-BE" altLang="fr-FR" sz="1600" b="1" dirty="0"/>
              <a:t>Massifs arbustifs et fleuris venant agrémenter et structurer la zone de parc</a:t>
            </a:r>
          </a:p>
        </p:txBody>
      </p:sp>
    </p:spTree>
    <p:extLst>
      <p:ext uri="{BB962C8B-B14F-4D97-AF65-F5344CB8AC3E}">
        <p14:creationId xmlns:p14="http://schemas.microsoft.com/office/powerpoint/2010/main" val="402993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5328592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Mot d’introduction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Rétrospective de l’évolution du dossier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partenariat privé/public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Présentation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Emprise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volet mobilité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volet aménagement de l’espace public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volet paysager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/>
              <a:t>La procédure de permis – planning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Conclusion – Questions/Réponses</a:t>
            </a:r>
          </a:p>
          <a:p>
            <a:pPr marL="1371600" lvl="2" indent="-571500"/>
            <a:endParaRPr lang="fr-BE" dirty="0"/>
          </a:p>
          <a:p>
            <a:pPr marL="971550" lvl="1" indent="-571500">
              <a:buFont typeface="+mj-lt"/>
              <a:buAutoNum type="arabicPeriod"/>
            </a:pPr>
            <a:endParaRPr lang="fr-BE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7AEA6DB-9E6D-4F36-B68A-1E04B3A266EE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La procédure de permis</a:t>
            </a:r>
          </a:p>
        </p:txBody>
      </p:sp>
    </p:spTree>
    <p:extLst>
      <p:ext uri="{BB962C8B-B14F-4D97-AF65-F5344CB8AC3E}">
        <p14:creationId xmlns:p14="http://schemas.microsoft.com/office/powerpoint/2010/main" val="2736712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924943"/>
            <a:ext cx="8229600" cy="1008113"/>
          </a:xfrm>
        </p:spPr>
        <p:txBody>
          <a:bodyPr>
            <a:noAutofit/>
          </a:bodyPr>
          <a:lstStyle/>
          <a:p>
            <a:pPr marL="800100" lvl="2" indent="0" algn="ctr">
              <a:buNone/>
            </a:pPr>
            <a:r>
              <a:rPr lang="fr-BE" sz="6000" dirty="0"/>
              <a:t>Bienvenue</a:t>
            </a:r>
          </a:p>
        </p:txBody>
      </p:sp>
    </p:spTree>
    <p:extLst>
      <p:ext uri="{BB962C8B-B14F-4D97-AF65-F5344CB8AC3E}">
        <p14:creationId xmlns:p14="http://schemas.microsoft.com/office/powerpoint/2010/main" val="9921546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1555412C-AE4B-4D5F-9846-39DC76DA8E12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La procédure de permis</a:t>
            </a:r>
          </a:p>
        </p:txBody>
      </p:sp>
      <p:graphicFrame>
        <p:nvGraphicFramePr>
          <p:cNvPr id="16" name="Diagramme 15">
            <a:extLst>
              <a:ext uri="{FF2B5EF4-FFF2-40B4-BE49-F238E27FC236}">
                <a16:creationId xmlns:a16="http://schemas.microsoft.com/office/drawing/2014/main" id="{C8AE1D67-2FA7-43B2-8FE9-70E4CEEA89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2608122"/>
              </p:ext>
            </p:extLst>
          </p:nvPr>
        </p:nvGraphicFramePr>
        <p:xfrm>
          <a:off x="179512" y="476672"/>
          <a:ext cx="8784976" cy="1854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2" name="Diagramme 21">
            <a:extLst>
              <a:ext uri="{FF2B5EF4-FFF2-40B4-BE49-F238E27FC236}">
                <a16:creationId xmlns:a16="http://schemas.microsoft.com/office/drawing/2014/main" id="{F0DF0A21-178A-4F77-B2B5-0A864D0D91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1743515"/>
              </p:ext>
            </p:extLst>
          </p:nvPr>
        </p:nvGraphicFramePr>
        <p:xfrm>
          <a:off x="179512" y="2420888"/>
          <a:ext cx="8784976" cy="7137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24" name="Diagramme 23">
            <a:extLst>
              <a:ext uri="{FF2B5EF4-FFF2-40B4-BE49-F238E27FC236}">
                <a16:creationId xmlns:a16="http://schemas.microsoft.com/office/drawing/2014/main" id="{8F85B060-D69C-475E-9C70-A00A73B268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3481185"/>
              </p:ext>
            </p:extLst>
          </p:nvPr>
        </p:nvGraphicFramePr>
        <p:xfrm>
          <a:off x="179512" y="3255173"/>
          <a:ext cx="8784976" cy="4681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pSp>
        <p:nvGrpSpPr>
          <p:cNvPr id="31" name="Groupe 30">
            <a:extLst>
              <a:ext uri="{FF2B5EF4-FFF2-40B4-BE49-F238E27FC236}">
                <a16:creationId xmlns:a16="http://schemas.microsoft.com/office/drawing/2014/main" id="{34C23875-34E1-4B9D-8E96-9ECA185BD581}"/>
              </a:ext>
            </a:extLst>
          </p:cNvPr>
          <p:cNvGrpSpPr/>
          <p:nvPr/>
        </p:nvGrpSpPr>
        <p:grpSpPr>
          <a:xfrm>
            <a:off x="186755" y="3843880"/>
            <a:ext cx="4204104" cy="2609456"/>
            <a:chOff x="11811" y="685088"/>
            <a:chExt cx="4204104" cy="1168664"/>
          </a:xfrm>
        </p:grpSpPr>
        <p:sp>
          <p:nvSpPr>
            <p:cNvPr id="32" name="Rectangle : coins arrondis 31">
              <a:extLst>
                <a:ext uri="{FF2B5EF4-FFF2-40B4-BE49-F238E27FC236}">
                  <a16:creationId xmlns:a16="http://schemas.microsoft.com/office/drawing/2014/main" id="{1C580B59-9DF3-4CC6-AD57-3568CFB6B15E}"/>
                </a:ext>
              </a:extLst>
            </p:cNvPr>
            <p:cNvSpPr/>
            <p:nvPr/>
          </p:nvSpPr>
          <p:spPr>
            <a:xfrm>
              <a:off x="11811" y="685088"/>
              <a:ext cx="4204104" cy="1168664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Rectangle : coins arrondis 4">
              <a:extLst>
                <a:ext uri="{FF2B5EF4-FFF2-40B4-BE49-F238E27FC236}">
                  <a16:creationId xmlns:a16="http://schemas.microsoft.com/office/drawing/2014/main" id="{EC77B8F9-BD0A-4ED0-B84F-1E5BF00C252C}"/>
                </a:ext>
              </a:extLst>
            </p:cNvPr>
            <p:cNvSpPr txBox="1"/>
            <p:nvPr/>
          </p:nvSpPr>
          <p:spPr>
            <a:xfrm>
              <a:off x="46040" y="719317"/>
              <a:ext cx="4135646" cy="11002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BE" sz="1800" kern="1200" dirty="0"/>
                <a:t>Procédure de modification de voirie</a:t>
              </a:r>
              <a:r>
                <a:rPr lang="fr-BE" dirty="0"/>
                <a:t> suspensive</a:t>
              </a:r>
            </a:p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fr-BE" dirty="0"/>
            </a:p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BE" sz="1800" kern="1200" dirty="0"/>
                <a:t>Conseil Communal : Décision d’ouverture de voirie après l’enquête publique</a:t>
              </a:r>
              <a:endParaRPr lang="fr-BE" dirty="0"/>
            </a:p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BE" sz="1800" kern="1200" dirty="0"/>
                <a:t>Avril 2020</a:t>
              </a:r>
            </a:p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fr-BE" dirty="0"/>
            </a:p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BE" sz="1800" kern="1200" dirty="0"/>
                <a:t>Octroi du permis : mi-octobre 2020</a:t>
              </a: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11B0FA86-6BB3-4B2C-9C36-0F39673A9706}"/>
              </a:ext>
            </a:extLst>
          </p:cNvPr>
          <p:cNvGrpSpPr/>
          <p:nvPr/>
        </p:nvGrpSpPr>
        <p:grpSpPr>
          <a:xfrm>
            <a:off x="4790869" y="3843880"/>
            <a:ext cx="4204104" cy="1097288"/>
            <a:chOff x="11811" y="685088"/>
            <a:chExt cx="4204104" cy="1168664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id="{8CBC2E05-F546-488A-B64B-6EF4EBC20106}"/>
                </a:ext>
              </a:extLst>
            </p:cNvPr>
            <p:cNvSpPr/>
            <p:nvPr/>
          </p:nvSpPr>
          <p:spPr>
            <a:xfrm>
              <a:off x="11811" y="685088"/>
              <a:ext cx="4204104" cy="1168664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Rectangle : coins arrondis 4">
              <a:extLst>
                <a:ext uri="{FF2B5EF4-FFF2-40B4-BE49-F238E27FC236}">
                  <a16:creationId xmlns:a16="http://schemas.microsoft.com/office/drawing/2014/main" id="{4E6D19E0-9FDD-4903-AC1B-C8E8A5B83EF1}"/>
                </a:ext>
              </a:extLst>
            </p:cNvPr>
            <p:cNvSpPr txBox="1"/>
            <p:nvPr/>
          </p:nvSpPr>
          <p:spPr>
            <a:xfrm>
              <a:off x="46040" y="719317"/>
              <a:ext cx="4135646" cy="11002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BE" sz="1800" kern="1200" dirty="0"/>
                <a:t>Procédure 140 Jours</a:t>
              </a:r>
              <a:endParaRPr lang="fr-BE" dirty="0"/>
            </a:p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fr-BE" dirty="0"/>
            </a:p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BE" sz="1800" kern="1200" dirty="0"/>
                <a:t>Octroi du permis : mi-juillet 2020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96511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ACE0E5F-D4D2-4679-8F07-B37515E561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/>
          <a:lstStyle/>
          <a:p>
            <a:r>
              <a:rPr lang="fr-BE" dirty="0"/>
              <a:t>Mais aussi…</a:t>
            </a:r>
          </a:p>
        </p:txBody>
      </p:sp>
    </p:spTree>
    <p:extLst>
      <p:ext uri="{BB962C8B-B14F-4D97-AF65-F5344CB8AC3E}">
        <p14:creationId xmlns:p14="http://schemas.microsoft.com/office/powerpoint/2010/main" val="10351214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2DADE261-B26E-4E4D-B466-ABBAB1E9F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784" y="846873"/>
            <a:ext cx="8460432" cy="5606463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07AEA6DB-9E6D-4F36-B68A-1E04B3A266EE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Les investissements communaux annexes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63DBDC0-F096-4D2C-91CF-09EB5775D788}"/>
              </a:ext>
            </a:extLst>
          </p:cNvPr>
          <p:cNvSpPr txBox="1"/>
          <p:nvPr/>
        </p:nvSpPr>
        <p:spPr>
          <a:xfrm>
            <a:off x="5115769" y="980728"/>
            <a:ext cx="3571031" cy="923330"/>
          </a:xfrm>
          <a:prstGeom prst="rect">
            <a:avLst/>
          </a:prstGeom>
          <a:solidFill>
            <a:schemeClr val="bg1"/>
          </a:solidFill>
          <a:ln w="38100">
            <a:solidFill>
              <a:srgbClr val="0033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BE" u="sng" dirty="0">
                <a:solidFill>
                  <a:srgbClr val="0033CC"/>
                </a:solidFill>
              </a:rPr>
              <a:t>Réfection de voiries</a:t>
            </a:r>
          </a:p>
          <a:p>
            <a:pPr algn="ctr"/>
            <a:r>
              <a:rPr lang="fr-BE" dirty="0">
                <a:solidFill>
                  <a:srgbClr val="0033CC"/>
                </a:solidFill>
              </a:rPr>
              <a:t>PIC 2017/2018 : Rue du Tilleul</a:t>
            </a:r>
          </a:p>
          <a:p>
            <a:pPr algn="ctr"/>
            <a:r>
              <a:rPr lang="fr-BE" dirty="0">
                <a:solidFill>
                  <a:srgbClr val="0033CC"/>
                </a:solidFill>
              </a:rPr>
              <a:t>PIC 2019/2022 : Rue Louis </a:t>
            </a:r>
            <a:r>
              <a:rPr lang="fr-BE" dirty="0" err="1">
                <a:solidFill>
                  <a:srgbClr val="0033CC"/>
                </a:solidFill>
              </a:rPr>
              <a:t>Snyers</a:t>
            </a:r>
            <a:endParaRPr lang="fr-BE" dirty="0">
              <a:solidFill>
                <a:srgbClr val="0033CC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4ED838A-254D-4BCA-8C0C-6236F8D3D11D}"/>
              </a:ext>
            </a:extLst>
          </p:cNvPr>
          <p:cNvSpPr txBox="1"/>
          <p:nvPr/>
        </p:nvSpPr>
        <p:spPr>
          <a:xfrm>
            <a:off x="5115769" y="2037913"/>
            <a:ext cx="3571031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FF33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BE" u="sng" dirty="0">
                <a:solidFill>
                  <a:srgbClr val="FF3300"/>
                </a:solidFill>
              </a:rPr>
              <a:t>Réfection des trottoirs</a:t>
            </a:r>
          </a:p>
          <a:p>
            <a:pPr algn="ctr"/>
            <a:r>
              <a:rPr lang="fr-BE" dirty="0">
                <a:solidFill>
                  <a:srgbClr val="FF3300"/>
                </a:solidFill>
              </a:rPr>
              <a:t>Plan trottoir 2021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C55607D-8CB8-43CF-A4BD-E814AAB428A3}"/>
              </a:ext>
            </a:extLst>
          </p:cNvPr>
          <p:cNvSpPr txBox="1"/>
          <p:nvPr/>
        </p:nvSpPr>
        <p:spPr>
          <a:xfrm>
            <a:off x="2339752" y="5239165"/>
            <a:ext cx="3960440" cy="92333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BE" u="sng" dirty="0">
                <a:solidFill>
                  <a:srgbClr val="00B0F0"/>
                </a:solidFill>
              </a:rPr>
              <a:t>Accotements, bordures et filets d’eau </a:t>
            </a:r>
            <a:r>
              <a:rPr lang="fr-BE" dirty="0">
                <a:solidFill>
                  <a:srgbClr val="00B0F0"/>
                </a:solidFill>
              </a:rPr>
              <a:t>rue du Tilleul</a:t>
            </a:r>
          </a:p>
          <a:p>
            <a:pPr algn="ctr"/>
            <a:r>
              <a:rPr lang="fr-BE" dirty="0">
                <a:solidFill>
                  <a:srgbClr val="00B0F0"/>
                </a:solidFill>
              </a:rPr>
              <a:t>Travaux Extraordinaires de voirie 2020</a:t>
            </a:r>
          </a:p>
        </p:txBody>
      </p:sp>
    </p:spTree>
    <p:extLst>
      <p:ext uri="{BB962C8B-B14F-4D97-AF65-F5344CB8AC3E}">
        <p14:creationId xmlns:p14="http://schemas.microsoft.com/office/powerpoint/2010/main" val="13926454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ACE0E5F-D4D2-4679-8F07-B37515E561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/>
          <a:lstStyle/>
          <a:p>
            <a:r>
              <a:rPr lang="fr-BE" dirty="0"/>
              <a:t>Merci pour votre attention…</a:t>
            </a:r>
          </a:p>
        </p:txBody>
      </p:sp>
    </p:spTree>
    <p:extLst>
      <p:ext uri="{BB962C8B-B14F-4D97-AF65-F5344CB8AC3E}">
        <p14:creationId xmlns:p14="http://schemas.microsoft.com/office/powerpoint/2010/main" val="24759787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FF4FD25-E0A2-4684-9466-DBEF3359BE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0"/>
          <a:stretch/>
        </p:blipFill>
        <p:spPr>
          <a:xfrm rot="2940000">
            <a:off x="2491580" y="-1276482"/>
            <a:ext cx="4135221" cy="9943378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07AEA6DB-9E6D-4F36-B68A-1E04B3A266EE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fr-BE" dirty="0"/>
              <a:t>La voirie d’accès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427D890-4FAB-4755-B5DC-D6D1E3792F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1" y="868604"/>
            <a:ext cx="4519619" cy="154929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54FCB4D-8DB5-4DC4-8440-075E6EA4FA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984" y="4725144"/>
            <a:ext cx="3719266" cy="178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8493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07AEA6DB-9E6D-4F36-B68A-1E04B3A266EE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Sécurisation de la traversée du RAVEL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31A7FD8-0E1D-433E-B043-04424BCEBD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3" y="625832"/>
            <a:ext cx="7363909" cy="611553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964399A-D30B-419B-B2A1-B26A925516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4436882"/>
            <a:ext cx="2520854" cy="230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22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07AEA6DB-9E6D-4F36-B68A-1E04B3A266EE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Mot d’introduction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E836850-A2B8-4894-8F73-F0BAF5C4DE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51" y="1211228"/>
            <a:ext cx="6710345" cy="451903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5370DDC-215B-4A5C-85E9-EEBFCF78D1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995" y="608063"/>
            <a:ext cx="1867937" cy="133598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17AB2E0-DE78-4287-BF6A-F95DA4267A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75" y="5391425"/>
            <a:ext cx="1867937" cy="133598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A73B913-3D90-458B-94B4-E45D2FBD10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995" y="2039630"/>
            <a:ext cx="1867937" cy="133598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137C6B2-234E-4528-A8A1-445A046FAE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75" y="3936420"/>
            <a:ext cx="1867937" cy="1335988"/>
          </a:xfrm>
          <a:prstGeom prst="rect">
            <a:avLst/>
          </a:prstGeom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27165AE6-5428-4185-B4E5-A34D50C0F46E}"/>
              </a:ext>
            </a:extLst>
          </p:cNvPr>
          <p:cNvCxnSpPr/>
          <p:nvPr/>
        </p:nvCxnSpPr>
        <p:spPr>
          <a:xfrm flipV="1">
            <a:off x="3106935" y="1741278"/>
            <a:ext cx="4054269" cy="35641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8954230B-8DDF-42CC-B528-7746EA171363}"/>
              </a:ext>
            </a:extLst>
          </p:cNvPr>
          <p:cNvCxnSpPr/>
          <p:nvPr/>
        </p:nvCxnSpPr>
        <p:spPr>
          <a:xfrm flipH="1">
            <a:off x="813983" y="2526459"/>
            <a:ext cx="1931550" cy="161456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2322B5B8-2526-4EC7-9D40-B4CFE5DA0FCC}"/>
              </a:ext>
            </a:extLst>
          </p:cNvPr>
          <p:cNvCxnSpPr/>
          <p:nvPr/>
        </p:nvCxnSpPr>
        <p:spPr>
          <a:xfrm flipH="1">
            <a:off x="1279537" y="2669666"/>
            <a:ext cx="1617695" cy="173800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0EABEE8C-0DE4-47DE-9B81-9F052ED189F6}"/>
              </a:ext>
            </a:extLst>
          </p:cNvPr>
          <p:cNvCxnSpPr/>
          <p:nvPr/>
        </p:nvCxnSpPr>
        <p:spPr>
          <a:xfrm flipH="1">
            <a:off x="1859254" y="2874494"/>
            <a:ext cx="1117187" cy="29138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6AA86347-4110-4877-BF13-725CBD9A77DC}"/>
              </a:ext>
            </a:extLst>
          </p:cNvPr>
          <p:cNvCxnSpPr/>
          <p:nvPr/>
        </p:nvCxnSpPr>
        <p:spPr>
          <a:xfrm>
            <a:off x="2844629" y="2259820"/>
            <a:ext cx="4456377" cy="9536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1CDF6E89-7B34-4317-8BD5-761C565AFFC5}"/>
              </a:ext>
            </a:extLst>
          </p:cNvPr>
          <p:cNvSpPr txBox="1"/>
          <p:nvPr/>
        </p:nvSpPr>
        <p:spPr>
          <a:xfrm>
            <a:off x="1983712" y="5663446"/>
            <a:ext cx="5475075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BE" sz="1600" b="1" dirty="0"/>
              <a:t>Grand Place </a:t>
            </a:r>
            <a:r>
              <a:rPr lang="fr-BE" sz="1600" dirty="0"/>
              <a:t>950.000€ - subvention 475.000€</a:t>
            </a:r>
          </a:p>
          <a:p>
            <a:r>
              <a:rPr lang="fr-BE" sz="1600" b="1" dirty="0"/>
              <a:t>Place Lucien </a:t>
            </a:r>
            <a:r>
              <a:rPr lang="fr-BE" sz="1600" b="1" dirty="0" err="1"/>
              <a:t>Gustin</a:t>
            </a:r>
            <a:r>
              <a:rPr lang="fr-BE" sz="1600" b="1" dirty="0"/>
              <a:t> </a:t>
            </a:r>
            <a:r>
              <a:rPr lang="fr-BE" sz="1600" dirty="0"/>
              <a:t>1.067.554,86€ - subvention 534.000€</a:t>
            </a:r>
          </a:p>
          <a:p>
            <a:r>
              <a:rPr lang="fr-BE" sz="1600" b="1" dirty="0"/>
              <a:t>Ancien Hôtel de Ville </a:t>
            </a:r>
            <a:r>
              <a:rPr lang="fr-BE" sz="1600" dirty="0"/>
              <a:t>2.017.000€ - subvention 806.000€</a:t>
            </a:r>
          </a:p>
          <a:p>
            <a:r>
              <a:rPr lang="fr-BE" sz="1600" b="1" dirty="0"/>
              <a:t>Coût des travaux sur fonds propres </a:t>
            </a:r>
            <a:r>
              <a:rPr lang="fr-BE" sz="1600" dirty="0"/>
              <a:t>1.150.000,00 €</a:t>
            </a:r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A0D62405-F8CE-48C3-9124-B04BE301901E}"/>
              </a:ext>
            </a:extLst>
          </p:cNvPr>
          <p:cNvSpPr txBox="1">
            <a:spLocks/>
          </p:cNvSpPr>
          <p:nvPr/>
        </p:nvSpPr>
        <p:spPr>
          <a:xfrm>
            <a:off x="-108519" y="596554"/>
            <a:ext cx="8714389" cy="6795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BE" sz="2600" b="1" dirty="0"/>
              <a:t>PROGRÈS DE LA RÉNOVATION URBAINE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E4E61EAE-103A-4C48-99CE-EB5B7901E1A2}"/>
              </a:ext>
            </a:extLst>
          </p:cNvPr>
          <p:cNvCxnSpPr/>
          <p:nvPr/>
        </p:nvCxnSpPr>
        <p:spPr>
          <a:xfrm>
            <a:off x="6741797" y="3936420"/>
            <a:ext cx="1188320" cy="204609"/>
          </a:xfrm>
          <a:prstGeom prst="line">
            <a:avLst/>
          </a:prstGeom>
          <a:ln w="28575">
            <a:solidFill>
              <a:srgbClr val="E13B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2711E9E9-A5BD-4884-8766-89A578CA3E23}"/>
              </a:ext>
            </a:extLst>
          </p:cNvPr>
          <p:cNvSpPr txBox="1"/>
          <p:nvPr/>
        </p:nvSpPr>
        <p:spPr>
          <a:xfrm>
            <a:off x="7812360" y="3948031"/>
            <a:ext cx="1008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200" dirty="0">
                <a:solidFill>
                  <a:srgbClr val="E13B7D"/>
                </a:solidFill>
              </a:rPr>
              <a:t>Site de l’ancienne gare</a:t>
            </a:r>
          </a:p>
        </p:txBody>
      </p:sp>
    </p:spTree>
    <p:extLst>
      <p:ext uri="{BB962C8B-B14F-4D97-AF65-F5344CB8AC3E}">
        <p14:creationId xmlns:p14="http://schemas.microsoft.com/office/powerpoint/2010/main" val="2548418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5328592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Mot d’introduction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/>
              <a:t>Rétrospective de l’évolution du dossier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partenariat privé/public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Présentation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Emprise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La mobilité sur le site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L’aménagement de l’espace public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volet paysager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La procédure de permis – planning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Conclusion – Questions/Réponses</a:t>
            </a:r>
          </a:p>
          <a:p>
            <a:pPr marL="1371600" lvl="2" indent="-571500"/>
            <a:endParaRPr lang="fr-BE" dirty="0"/>
          </a:p>
          <a:p>
            <a:pPr marL="971550" lvl="1" indent="-571500">
              <a:buFont typeface="+mj-lt"/>
              <a:buAutoNum type="arabicPeriod"/>
            </a:pPr>
            <a:endParaRPr lang="fr-BE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7AEA6DB-9E6D-4F36-B68A-1E04B3A266EE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Plan de la présentation  </a:t>
            </a:r>
          </a:p>
        </p:txBody>
      </p:sp>
    </p:spTree>
    <p:extLst>
      <p:ext uri="{BB962C8B-B14F-4D97-AF65-F5344CB8AC3E}">
        <p14:creationId xmlns:p14="http://schemas.microsoft.com/office/powerpoint/2010/main" val="152361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9C733638-EE45-44F4-99BD-A687FF3E85E6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Rétrospective du dossier de Revitalisation</a:t>
            </a:r>
          </a:p>
        </p:txBody>
      </p:sp>
      <p:graphicFrame>
        <p:nvGraphicFramePr>
          <p:cNvPr id="5" name="Espace réservé du contenu 4">
            <a:extLst>
              <a:ext uri="{FF2B5EF4-FFF2-40B4-BE49-F238E27FC236}">
                <a16:creationId xmlns:a16="http://schemas.microsoft.com/office/drawing/2014/main" id="{A2B2AF9F-01D0-4505-85FB-021D2D0D82EF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5065527"/>
              </p:ext>
            </p:extLst>
          </p:nvPr>
        </p:nvGraphicFramePr>
        <p:xfrm>
          <a:off x="457200" y="765175"/>
          <a:ext cx="8229600" cy="53609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92096CBC-635E-4C39-A70C-75697C28678E}"/>
              </a:ext>
            </a:extLst>
          </p:cNvPr>
          <p:cNvSpPr/>
          <p:nvPr/>
        </p:nvSpPr>
        <p:spPr>
          <a:xfrm>
            <a:off x="1331640" y="6021287"/>
            <a:ext cx="5904656" cy="57606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2400" dirty="0"/>
              <a:t>Début des travaux : Début 2021</a:t>
            </a:r>
          </a:p>
        </p:txBody>
      </p:sp>
    </p:spTree>
    <p:extLst>
      <p:ext uri="{BB962C8B-B14F-4D97-AF65-F5344CB8AC3E}">
        <p14:creationId xmlns:p14="http://schemas.microsoft.com/office/powerpoint/2010/main" val="374464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5328592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Mot d’introduction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Rétrospective de l’évolution du dossier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/>
              <a:t>Le partenariat privé/public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Présentation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Emprise du projet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volet mobilité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volet aménagement de l’espace public</a:t>
            </a:r>
          </a:p>
          <a:p>
            <a:pPr marL="1371600" lvl="2" indent="-571500">
              <a:lnSpc>
                <a:spcPct val="120000"/>
              </a:lnSpc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Le volet paysager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La procédure de permis – planning</a:t>
            </a:r>
          </a:p>
          <a:p>
            <a:pPr marL="571500" indent="-571500">
              <a:lnSpc>
                <a:spcPct val="170000"/>
              </a:lnSpc>
              <a:buFont typeface="+mj-lt"/>
              <a:buAutoNum type="arabicPeriod"/>
            </a:pPr>
            <a:r>
              <a:rPr lang="fr-BE" dirty="0">
                <a:solidFill>
                  <a:schemeClr val="bg1">
                    <a:lumMod val="85000"/>
                  </a:schemeClr>
                </a:solidFill>
              </a:rPr>
              <a:t>Conclusion – Questions/Réponses</a:t>
            </a:r>
          </a:p>
          <a:p>
            <a:pPr marL="1371600" lvl="2" indent="-571500"/>
            <a:endParaRPr lang="fr-BE" dirty="0"/>
          </a:p>
          <a:p>
            <a:pPr marL="971550" lvl="1" indent="-571500">
              <a:buFont typeface="+mj-lt"/>
              <a:buAutoNum type="arabicPeriod"/>
            </a:pPr>
            <a:endParaRPr lang="fr-BE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7AEA6DB-9E6D-4F36-B68A-1E04B3A266EE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Plan de la présentation  </a:t>
            </a:r>
          </a:p>
        </p:txBody>
      </p:sp>
    </p:spTree>
    <p:extLst>
      <p:ext uri="{BB962C8B-B14F-4D97-AF65-F5344CB8AC3E}">
        <p14:creationId xmlns:p14="http://schemas.microsoft.com/office/powerpoint/2010/main" val="3706609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B96E1F6-427F-419C-9700-A6AE89E8E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85520"/>
            <a:ext cx="8229600" cy="528190"/>
          </a:xfrm>
        </p:spPr>
        <p:txBody>
          <a:bodyPr>
            <a:normAutofit fontScale="90000"/>
          </a:bodyPr>
          <a:lstStyle/>
          <a:p>
            <a:r>
              <a:rPr lang="fr-BE" dirty="0"/>
              <a:t>Les acteurs du dossier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9B50DB6-8D78-4ED4-847B-19AD68608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4038600" cy="309634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fr-BE" u="sng" dirty="0"/>
              <a:t>Pouvoirs publics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1D44A9E8-951A-44ED-887F-A86F88FE27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412776"/>
            <a:ext cx="4038600" cy="309634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fr-BE" u="sng" dirty="0"/>
              <a:t>Partenaires privés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FE9AE33-8D37-426F-A086-F3113CB6B43A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Partenariat privé/public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0327D093-E408-4BA2-B49C-6A29B2202EA8}"/>
              </a:ext>
            </a:extLst>
          </p:cNvPr>
          <p:cNvSpPr txBox="1">
            <a:spLocks/>
          </p:cNvSpPr>
          <p:nvPr/>
        </p:nvSpPr>
        <p:spPr>
          <a:xfrm>
            <a:off x="457200" y="4653136"/>
            <a:ext cx="8229600" cy="2088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BE" u="sng" dirty="0"/>
              <a:t>Auteurs de projet</a:t>
            </a:r>
          </a:p>
        </p:txBody>
      </p:sp>
      <p:pic>
        <p:nvPicPr>
          <p:cNvPr id="9" name="Image 6">
            <a:extLst>
              <a:ext uri="{FF2B5EF4-FFF2-40B4-BE49-F238E27FC236}">
                <a16:creationId xmlns:a16="http://schemas.microsoft.com/office/drawing/2014/main" id="{636C81DC-C50F-4340-89AB-06866E072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518" y="2129932"/>
            <a:ext cx="17145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5">
            <a:extLst>
              <a:ext uri="{FF2B5EF4-FFF2-40B4-BE49-F238E27FC236}">
                <a16:creationId xmlns:a16="http://schemas.microsoft.com/office/drawing/2014/main" id="{656A056F-A864-4A91-A942-968F30EAD7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3087889"/>
            <a:ext cx="238125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Objet 1">
            <a:extLst>
              <a:ext uri="{FF2B5EF4-FFF2-40B4-BE49-F238E27FC236}">
                <a16:creationId xmlns:a16="http://schemas.microsoft.com/office/drawing/2014/main" id="{E6CABA20-FB3D-491A-A943-F938AC3032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680587"/>
              </p:ext>
            </p:extLst>
          </p:nvPr>
        </p:nvGraphicFramePr>
        <p:xfrm>
          <a:off x="6481660" y="2799857"/>
          <a:ext cx="1789113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Acrobat Document" r:id="rId5" imgW="2457315" imgH="1647645" progId="AcroExch.Document.11">
                  <p:embed/>
                </p:oleObj>
              </mc:Choice>
              <mc:Fallback>
                <p:oleObj name="Acrobat Document" r:id="rId5" imgW="2457315" imgH="1647645" progId="AcroExch.Document.11">
                  <p:embed/>
                  <p:pic>
                    <p:nvPicPr>
                      <p:cNvPr id="19464" name="Objet 1">
                        <a:extLst>
                          <a:ext uri="{FF2B5EF4-FFF2-40B4-BE49-F238E27FC236}">
                            <a16:creationId xmlns:a16="http://schemas.microsoft.com/office/drawing/2014/main" id="{D81B5346-4903-460B-936C-9FDBCE080C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1660" y="2799857"/>
                        <a:ext cx="1789113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ZoneTexte 2">
            <a:extLst>
              <a:ext uri="{FF2B5EF4-FFF2-40B4-BE49-F238E27FC236}">
                <a16:creationId xmlns:a16="http://schemas.microsoft.com/office/drawing/2014/main" id="{8E12E6A3-E2DA-429A-8E6A-DAC54D94E8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9685" y="4006357"/>
            <a:ext cx="2913063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fr-BE" altLang="fr-FR" sz="1500" b="1">
                <a:solidFill>
                  <a:srgbClr val="FF0000"/>
                </a:solidFill>
              </a:rPr>
              <a:t>Benoit &amp; Aurélie ROBERT</a:t>
            </a:r>
          </a:p>
        </p:txBody>
      </p:sp>
      <p:pic>
        <p:nvPicPr>
          <p:cNvPr id="13" name="Picture 2" descr="C:\Users\user\Desktop\Logo TP\tp.bmp">
            <a:extLst>
              <a:ext uri="{FF2B5EF4-FFF2-40B4-BE49-F238E27FC236}">
                <a16:creationId xmlns:a16="http://schemas.microsoft.com/office/drawing/2014/main" id="{54EE958A-122A-4BE8-820D-E159D3466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635" y="2070400"/>
            <a:ext cx="1231900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user\Desktop\atexx + texte.jpg">
            <a:extLst>
              <a:ext uri="{FF2B5EF4-FFF2-40B4-BE49-F238E27FC236}">
                <a16:creationId xmlns:a16="http://schemas.microsoft.com/office/drawing/2014/main" id="{C99B04FB-7953-47B0-861D-6977309FAF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98" y="5419432"/>
            <a:ext cx="1165225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Résultat de recherche d'images pour &quot;assar architects logo&quot;">
            <a:extLst>
              <a:ext uri="{FF2B5EF4-FFF2-40B4-BE49-F238E27FC236}">
                <a16:creationId xmlns:a16="http://schemas.microsoft.com/office/drawing/2014/main" id="{CBBDC1F6-7912-4E86-B462-892807D3B5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099" y="5580983"/>
            <a:ext cx="27559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 4">
            <a:extLst>
              <a:ext uri="{FF2B5EF4-FFF2-40B4-BE49-F238E27FC236}">
                <a16:creationId xmlns:a16="http://schemas.microsoft.com/office/drawing/2014/main" id="{F907FA2E-76CB-4B08-A1A5-BFB888FF98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880" y="4818510"/>
            <a:ext cx="1579562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Afbeelding 5">
            <a:extLst>
              <a:ext uri="{FF2B5EF4-FFF2-40B4-BE49-F238E27FC236}">
                <a16:creationId xmlns:a16="http://schemas.microsoft.com/office/drawing/2014/main" id="{1F76A4AE-920A-4600-B542-766379048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996670"/>
            <a:ext cx="112077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ESA">
            <a:extLst>
              <a:ext uri="{FF2B5EF4-FFF2-40B4-BE49-F238E27FC236}">
                <a16:creationId xmlns:a16="http://schemas.microsoft.com/office/drawing/2014/main" id="{F4BD32B0-1DB8-4AC6-A112-996AD204C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728" y="5996670"/>
            <a:ext cx="6889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5908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B96E1F6-427F-419C-9700-A6AE89E8E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85520"/>
            <a:ext cx="8229600" cy="528190"/>
          </a:xfrm>
        </p:spPr>
        <p:txBody>
          <a:bodyPr>
            <a:normAutofit fontScale="90000"/>
          </a:bodyPr>
          <a:lstStyle/>
          <a:p>
            <a:r>
              <a:rPr lang="fr-BE" dirty="0"/>
              <a:t>Les investissements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9B50DB6-8D78-4ED4-847B-19AD68608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4293096"/>
            <a:ext cx="4038600" cy="2232248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fr-BE" u="sng" dirty="0"/>
              <a:t>Base réglementaire</a:t>
            </a:r>
          </a:p>
          <a:p>
            <a:pPr marL="0" indent="0" algn="ctr">
              <a:buNone/>
            </a:pPr>
            <a:endParaRPr lang="fr-BE" u="sng" dirty="0"/>
          </a:p>
          <a:p>
            <a:pPr marL="0" indent="0" algn="ctr">
              <a:buNone/>
            </a:pPr>
            <a:r>
              <a:rPr lang="fr-BE" dirty="0">
                <a:solidFill>
                  <a:srgbClr val="000000"/>
                </a:solidFill>
              </a:rPr>
              <a:t>1€ public</a:t>
            </a:r>
          </a:p>
          <a:p>
            <a:pPr marL="0" indent="0" algn="ctr">
              <a:buNone/>
            </a:pPr>
            <a:r>
              <a:rPr lang="fr-BE" dirty="0">
                <a:solidFill>
                  <a:srgbClr val="000000"/>
                </a:solidFill>
              </a:rPr>
              <a:t>pour</a:t>
            </a:r>
          </a:p>
          <a:p>
            <a:pPr marL="0" indent="0" algn="ctr">
              <a:buNone/>
            </a:pPr>
            <a:r>
              <a:rPr lang="fr-BE" dirty="0">
                <a:solidFill>
                  <a:srgbClr val="000000"/>
                </a:solidFill>
              </a:rPr>
              <a:t>2€ privé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1D44A9E8-951A-44ED-887F-A86F88FE27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4293096"/>
            <a:ext cx="4038600" cy="2232248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fr-BE" u="sng" dirty="0"/>
              <a:t>Pour ce projet</a:t>
            </a:r>
          </a:p>
          <a:p>
            <a:pPr marL="0" indent="0" algn="ctr">
              <a:buNone/>
            </a:pPr>
            <a:endParaRPr lang="fr-BE" u="sng" dirty="0"/>
          </a:p>
          <a:p>
            <a:pPr marL="0" indent="0" algn="ctr">
              <a:buNone/>
            </a:pPr>
            <a:r>
              <a:rPr lang="fr-BE" dirty="0">
                <a:solidFill>
                  <a:srgbClr val="000000"/>
                </a:solidFill>
              </a:rPr>
              <a:t>1€ public</a:t>
            </a:r>
          </a:p>
          <a:p>
            <a:pPr marL="0" indent="0" algn="ctr">
              <a:buNone/>
            </a:pPr>
            <a:r>
              <a:rPr lang="fr-BE" dirty="0">
                <a:solidFill>
                  <a:srgbClr val="000000"/>
                </a:solidFill>
              </a:rPr>
              <a:t>pour</a:t>
            </a:r>
          </a:p>
          <a:p>
            <a:pPr marL="0" indent="0" algn="ctr">
              <a:buNone/>
            </a:pPr>
            <a:r>
              <a:rPr lang="fr-BE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20€ privé</a:t>
            </a:r>
          </a:p>
          <a:p>
            <a:pPr marL="0" indent="0" algn="ctr">
              <a:buNone/>
            </a:pPr>
            <a:endParaRPr lang="fr-BE" u="sng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FE9AE33-8D37-426F-A086-F3113CB6B43A}"/>
              </a:ext>
            </a:extLst>
          </p:cNvPr>
          <p:cNvSpPr txBox="1"/>
          <p:nvPr/>
        </p:nvSpPr>
        <p:spPr>
          <a:xfrm>
            <a:off x="2483768" y="227222"/>
            <a:ext cx="6203032" cy="36933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fr-BE" dirty="0"/>
              <a:t>Partenariat privé/public</a:t>
            </a:r>
          </a:p>
        </p:txBody>
      </p:sp>
      <p:sp>
        <p:nvSpPr>
          <p:cNvPr id="2" name="Flèche : droite 1">
            <a:extLst>
              <a:ext uri="{FF2B5EF4-FFF2-40B4-BE49-F238E27FC236}">
                <a16:creationId xmlns:a16="http://schemas.microsoft.com/office/drawing/2014/main" id="{95700579-A0B3-4C51-A287-2E1812B59CF8}"/>
              </a:ext>
            </a:extLst>
          </p:cNvPr>
          <p:cNvSpPr/>
          <p:nvPr/>
        </p:nvSpPr>
        <p:spPr>
          <a:xfrm>
            <a:off x="4139952" y="5298656"/>
            <a:ext cx="1224136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21" name="Espace réservé du contenu 6">
            <a:extLst>
              <a:ext uri="{FF2B5EF4-FFF2-40B4-BE49-F238E27FC236}">
                <a16:creationId xmlns:a16="http://schemas.microsoft.com/office/drawing/2014/main" id="{A65B2F07-2FDF-4ECA-B499-2F7B2FE74B32}"/>
              </a:ext>
            </a:extLst>
          </p:cNvPr>
          <p:cNvSpPr txBox="1">
            <a:spLocks/>
          </p:cNvSpPr>
          <p:nvPr/>
        </p:nvSpPr>
        <p:spPr>
          <a:xfrm>
            <a:off x="2267744" y="1844824"/>
            <a:ext cx="4038600" cy="2232248"/>
          </a:xfrm>
          <a:prstGeom prst="rect">
            <a:avLst/>
          </a:prstGeom>
          <a:noFill/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r-BE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Investissement global </a:t>
            </a:r>
          </a:p>
          <a:p>
            <a:pPr marL="0" indent="0" algn="ctr">
              <a:buFont typeface="Arial" pitchFamily="34" charset="0"/>
              <a:buNone/>
            </a:pPr>
            <a:endParaRPr lang="fr-BE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 typeface="Arial" pitchFamily="34" charset="0"/>
              <a:buNone/>
            </a:pPr>
            <a:r>
              <a:rPr lang="fr-BE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Environ 25 M€</a:t>
            </a:r>
          </a:p>
          <a:p>
            <a:pPr marL="0" indent="0" algn="ctr">
              <a:buFont typeface="Arial" pitchFamily="34" charset="0"/>
              <a:buNone/>
            </a:pPr>
            <a:endParaRPr lang="fr-BE" u="sng" dirty="0"/>
          </a:p>
        </p:txBody>
      </p:sp>
    </p:spTree>
    <p:extLst>
      <p:ext uri="{BB962C8B-B14F-4D97-AF65-F5344CB8AC3E}">
        <p14:creationId xmlns:p14="http://schemas.microsoft.com/office/powerpoint/2010/main" val="10040862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ville de Hannut">
      <a:dk1>
        <a:srgbClr val="006778"/>
      </a:dk1>
      <a:lt1>
        <a:sysClr val="window" lastClr="FFFFFF"/>
      </a:lt1>
      <a:dk2>
        <a:srgbClr val="BED600"/>
      </a:dk2>
      <a:lt2>
        <a:srgbClr val="006778"/>
      </a:lt2>
      <a:accent1>
        <a:srgbClr val="006778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</TotalTime>
  <Words>926</Words>
  <Application>Microsoft Office PowerPoint</Application>
  <PresentationFormat>Affichage à l'écran (4:3)</PresentationFormat>
  <Paragraphs>223</Paragraphs>
  <Slides>35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35</vt:i4>
      </vt:variant>
    </vt:vector>
  </HeadingPairs>
  <TitlesOfParts>
    <vt:vector size="40" baseType="lpstr">
      <vt:lpstr>Arial</vt:lpstr>
      <vt:lpstr>Calibri</vt:lpstr>
      <vt:lpstr>Thème Office</vt:lpstr>
      <vt:lpstr>1_Thème Office</vt:lpstr>
      <vt:lpstr>Adobe Acrobat Document</vt:lpstr>
      <vt:lpstr>Revitalisation Urbaine quartier dit "de l'ancienne gare"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Les acteurs du dossier</vt:lpstr>
      <vt:lpstr>Les investissements</vt:lpstr>
      <vt:lpstr>Présentation PowerPoint</vt:lpstr>
      <vt:lpstr>Présentation PowerPoint</vt:lpstr>
      <vt:lpstr>Emprise du projet</vt:lpstr>
      <vt:lpstr>Présentation PowerPoint</vt:lpstr>
      <vt:lpstr>Présentation PowerPoint</vt:lpstr>
      <vt:lpstr>Les espaces de parking</vt:lpstr>
      <vt:lpstr>Présentation PowerPoint</vt:lpstr>
      <vt:lpstr>Place des Déportés et Réfractaires</vt:lpstr>
      <vt:lpstr>La place des Déportés et Réfractaires</vt:lpstr>
      <vt:lpstr>La Place Publique</vt:lpstr>
      <vt:lpstr>La Place Publique</vt:lpstr>
      <vt:lpstr>Le mobilier urbain</vt:lpstr>
      <vt:lpstr>La piste de bi-cross</vt:lpstr>
      <vt:lpstr>Présentation PowerPoint</vt:lpstr>
      <vt:lpstr>Ecran végétal le long du Ravel</vt:lpstr>
      <vt:lpstr>Ecran végétal le long du Ravel</vt:lpstr>
      <vt:lpstr>Ecran végétal le long du Ravel</vt:lpstr>
      <vt:lpstr>Plantation d’arbres isolés</vt:lpstr>
      <vt:lpstr>Les massifs végétalisés</vt:lpstr>
      <vt:lpstr>Présentation PowerPoint</vt:lpstr>
      <vt:lpstr>Présentation PowerPoint</vt:lpstr>
      <vt:lpstr>Mais aussi…</vt:lpstr>
      <vt:lpstr>Présentation PowerPoint</vt:lpstr>
      <vt:lpstr>Merci pour votre attention…</vt:lpstr>
      <vt:lpstr>Présentation PowerPoint</vt:lpstr>
      <vt:lpstr>Présentation PowerPoint</vt:lpstr>
    </vt:vector>
  </TitlesOfParts>
  <Company>SOCIETE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Administration</dc:creator>
  <cp:lastModifiedBy>Pierre Hicter</cp:lastModifiedBy>
  <cp:revision>50</cp:revision>
  <cp:lastPrinted>2020-02-05T15:21:55Z</cp:lastPrinted>
  <dcterms:created xsi:type="dcterms:W3CDTF">2013-11-04T08:30:00Z</dcterms:created>
  <dcterms:modified xsi:type="dcterms:W3CDTF">2020-02-07T08:33:13Z</dcterms:modified>
</cp:coreProperties>
</file>