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73" r:id="rId5"/>
    <p:sldId id="274" r:id="rId6"/>
    <p:sldId id="275" r:id="rId7"/>
    <p:sldId id="259" r:id="rId8"/>
    <p:sldId id="261" r:id="rId9"/>
    <p:sldId id="260" r:id="rId10"/>
    <p:sldId id="262" r:id="rId11"/>
    <p:sldId id="265" r:id="rId12"/>
    <p:sldId id="277" r:id="rId13"/>
    <p:sldId id="278" r:id="rId14"/>
    <p:sldId id="279" r:id="rId15"/>
    <p:sldId id="276" r:id="rId16"/>
    <p:sldId id="266" r:id="rId17"/>
    <p:sldId id="267" r:id="rId18"/>
    <p:sldId id="268" r:id="rId19"/>
    <p:sldId id="269" r:id="rId20"/>
    <p:sldId id="270" r:id="rId21"/>
    <p:sldId id="263" r:id="rId22"/>
    <p:sldId id="264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D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842" autoAdjust="0"/>
  </p:normalViewPr>
  <p:slideViewPr>
    <p:cSldViewPr snapToGrid="0">
      <p:cViewPr varScale="1">
        <p:scale>
          <a:sx n="80" d="100"/>
          <a:sy n="80" d="100"/>
        </p:scale>
        <p:origin x="5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hyperlink" Target="mailto:fx.eloy@thomas-piron.eu" TargetMode="Externa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5" Type="http://schemas.openxmlformats.org/officeDocument/2006/relationships/hyperlink" Target="mailto:fx.eloy@thomas-piron.eu" TargetMode="External"/><Relationship Id="rId4" Type="http://schemas.openxmlformats.org/officeDocument/2006/relationships/image" Target="../media/image3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EEA2A9-415F-4210-BC29-F549BB3B0FE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BCF0608E-C666-4BE7-BE0E-4B9BB3830C1B}">
      <dgm:prSet/>
      <dgm:spPr/>
      <dgm:t>
        <a:bodyPr/>
        <a:lstStyle/>
        <a:p>
          <a:r>
            <a:rPr lang="fr-BE" dirty="0"/>
            <a:t>François-Xavier Eloy </a:t>
          </a:r>
        </a:p>
        <a:p>
          <a:r>
            <a:rPr lang="fr-BE" dirty="0"/>
            <a:t>chez Thomas &amp; Piron Bâtiment </a:t>
          </a:r>
          <a:endParaRPr lang="en-US" dirty="0"/>
        </a:p>
      </dgm:t>
    </dgm:pt>
    <dgm:pt modelId="{65911358-32B6-42F4-BEDA-91B154C99CB0}" type="parTrans" cxnId="{C3524ABB-88E0-4E6E-9743-379C31118FF6}">
      <dgm:prSet/>
      <dgm:spPr/>
      <dgm:t>
        <a:bodyPr/>
        <a:lstStyle/>
        <a:p>
          <a:endParaRPr lang="en-US"/>
        </a:p>
      </dgm:t>
    </dgm:pt>
    <dgm:pt modelId="{F9DA78EB-ED5C-4070-A0F7-B16C54F18D27}" type="sibTrans" cxnId="{C3524ABB-88E0-4E6E-9743-379C31118FF6}">
      <dgm:prSet/>
      <dgm:spPr/>
      <dgm:t>
        <a:bodyPr/>
        <a:lstStyle/>
        <a:p>
          <a:endParaRPr lang="en-US"/>
        </a:p>
      </dgm:t>
    </dgm:pt>
    <dgm:pt modelId="{B4AE189B-FC8B-4CE7-AC52-450652F41F0E}">
      <dgm:prSet/>
      <dgm:spPr/>
      <dgm:t>
        <a:bodyPr/>
        <a:lstStyle/>
        <a:p>
          <a:r>
            <a:rPr lang="fr-BE" dirty="0">
              <a:solidFill>
                <a:schemeClr val="tx1"/>
              </a:solidFill>
              <a:hlinkClick xmlns:r="http://schemas.openxmlformats.org/officeDocument/2006/relationships" r:id="rId1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fx.eloy@thomas-piron.eu</a:t>
          </a:r>
          <a:r>
            <a:rPr lang="fr-BE" dirty="0">
              <a:solidFill>
                <a:schemeClr val="tx1"/>
              </a:solidFill>
            </a:rPr>
            <a:t> </a:t>
          </a:r>
          <a:endParaRPr lang="en-US" dirty="0">
            <a:solidFill>
              <a:schemeClr val="tx1"/>
            </a:solidFill>
          </a:endParaRPr>
        </a:p>
      </dgm:t>
    </dgm:pt>
    <dgm:pt modelId="{1544A386-4EF4-4C4C-9860-AB5C06265EFB}" type="parTrans" cxnId="{E17C329D-CB09-42C2-B3A2-2EB06BFDDB6A}">
      <dgm:prSet/>
      <dgm:spPr/>
      <dgm:t>
        <a:bodyPr/>
        <a:lstStyle/>
        <a:p>
          <a:endParaRPr lang="en-US"/>
        </a:p>
      </dgm:t>
    </dgm:pt>
    <dgm:pt modelId="{7F46E38B-C700-4D9A-B636-178BEF122331}" type="sibTrans" cxnId="{E17C329D-CB09-42C2-B3A2-2EB06BFDDB6A}">
      <dgm:prSet/>
      <dgm:spPr/>
      <dgm:t>
        <a:bodyPr/>
        <a:lstStyle/>
        <a:p>
          <a:endParaRPr lang="en-US"/>
        </a:p>
      </dgm:t>
    </dgm:pt>
    <dgm:pt modelId="{3FD0C80B-124E-4ACD-A3D3-D77756509496}" type="pres">
      <dgm:prSet presAssocID="{A6EEA2A9-415F-4210-BC29-F549BB3B0FE8}" presName="root" presStyleCnt="0">
        <dgm:presLayoutVars>
          <dgm:dir/>
          <dgm:resizeHandles val="exact"/>
        </dgm:presLayoutVars>
      </dgm:prSet>
      <dgm:spPr/>
    </dgm:pt>
    <dgm:pt modelId="{4ACEDD0C-6D0E-49EC-B8BF-3E993931A9DC}" type="pres">
      <dgm:prSet presAssocID="{BCF0608E-C666-4BE7-BE0E-4B9BB3830C1B}" presName="compNode" presStyleCnt="0"/>
      <dgm:spPr/>
    </dgm:pt>
    <dgm:pt modelId="{22291E76-E1D2-4A46-BA2F-72B647431A9E}" type="pres">
      <dgm:prSet presAssocID="{BCF0608E-C666-4BE7-BE0E-4B9BB3830C1B}" presName="iconRect" presStyleLbl="node1" presStyleIdx="0" presStyleCnt="2" custScaleX="123110" custScaleY="107264" custLinFactNeighborX="-4115" custLinFactNeighborY="9761"/>
      <dgm:spPr>
        <a:prstGeom prst="smileyFac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fil masculin"/>
        </a:ext>
      </dgm:extLst>
    </dgm:pt>
    <dgm:pt modelId="{C7944B23-C330-4E68-AA60-5C5D6BEE842D}" type="pres">
      <dgm:prSet presAssocID="{BCF0608E-C666-4BE7-BE0E-4B9BB3830C1B}" presName="spaceRect" presStyleCnt="0"/>
      <dgm:spPr/>
    </dgm:pt>
    <dgm:pt modelId="{6E4B0BFC-B2D6-4FC5-9B0D-3CCCAAEDE97C}" type="pres">
      <dgm:prSet presAssocID="{BCF0608E-C666-4BE7-BE0E-4B9BB3830C1B}" presName="textRect" presStyleLbl="revTx" presStyleIdx="0" presStyleCnt="2">
        <dgm:presLayoutVars>
          <dgm:chMax val="1"/>
          <dgm:chPref val="1"/>
        </dgm:presLayoutVars>
      </dgm:prSet>
      <dgm:spPr/>
    </dgm:pt>
    <dgm:pt modelId="{E9DC1C03-6107-49CD-BDCB-FFBE55E205F9}" type="pres">
      <dgm:prSet presAssocID="{F9DA78EB-ED5C-4070-A0F7-B16C54F18D27}" presName="sibTrans" presStyleCnt="0"/>
      <dgm:spPr/>
    </dgm:pt>
    <dgm:pt modelId="{F74F1EEB-32AE-4122-B3C6-4F730A97A457}" type="pres">
      <dgm:prSet presAssocID="{B4AE189B-FC8B-4CE7-AC52-450652F41F0E}" presName="compNode" presStyleCnt="0"/>
      <dgm:spPr/>
    </dgm:pt>
    <dgm:pt modelId="{A26A2DCE-84A9-4BD7-8B9F-C2C3EFCE8DFA}" type="pres">
      <dgm:prSet presAssocID="{B4AE189B-FC8B-4CE7-AC52-450652F41F0E}" presName="iconRect" presStyleLbl="node1" presStyleIdx="1" presStyleCnt="2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mail"/>
        </a:ext>
      </dgm:extLst>
    </dgm:pt>
    <dgm:pt modelId="{D9E03F0B-2D4C-480A-8FBA-191A4065A6F0}" type="pres">
      <dgm:prSet presAssocID="{B4AE189B-FC8B-4CE7-AC52-450652F41F0E}" presName="spaceRect" presStyleCnt="0"/>
      <dgm:spPr/>
    </dgm:pt>
    <dgm:pt modelId="{0FF193B6-FBE1-4926-BB3B-7B1C10DE0987}" type="pres">
      <dgm:prSet presAssocID="{B4AE189B-FC8B-4CE7-AC52-450652F41F0E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DF266089-5953-4290-A057-F5088DC3BCC7}" type="presOf" srcId="{BCF0608E-C666-4BE7-BE0E-4B9BB3830C1B}" destId="{6E4B0BFC-B2D6-4FC5-9B0D-3CCCAAEDE97C}" srcOrd="0" destOrd="0" presId="urn:microsoft.com/office/officeart/2018/2/layout/IconLabelList"/>
    <dgm:cxn modelId="{AD5AB79A-E71D-4449-814A-26737E8BD9F1}" type="presOf" srcId="{B4AE189B-FC8B-4CE7-AC52-450652F41F0E}" destId="{0FF193B6-FBE1-4926-BB3B-7B1C10DE0987}" srcOrd="0" destOrd="0" presId="urn:microsoft.com/office/officeart/2018/2/layout/IconLabelList"/>
    <dgm:cxn modelId="{E17C329D-CB09-42C2-B3A2-2EB06BFDDB6A}" srcId="{A6EEA2A9-415F-4210-BC29-F549BB3B0FE8}" destId="{B4AE189B-FC8B-4CE7-AC52-450652F41F0E}" srcOrd="1" destOrd="0" parTransId="{1544A386-4EF4-4C4C-9860-AB5C06265EFB}" sibTransId="{7F46E38B-C700-4D9A-B636-178BEF122331}"/>
    <dgm:cxn modelId="{C3524ABB-88E0-4E6E-9743-379C31118FF6}" srcId="{A6EEA2A9-415F-4210-BC29-F549BB3B0FE8}" destId="{BCF0608E-C666-4BE7-BE0E-4B9BB3830C1B}" srcOrd="0" destOrd="0" parTransId="{65911358-32B6-42F4-BEDA-91B154C99CB0}" sibTransId="{F9DA78EB-ED5C-4070-A0F7-B16C54F18D27}"/>
    <dgm:cxn modelId="{0ED815FC-F004-46C2-B61D-6F70E5C20387}" type="presOf" srcId="{A6EEA2A9-415F-4210-BC29-F549BB3B0FE8}" destId="{3FD0C80B-124E-4ACD-A3D3-D77756509496}" srcOrd="0" destOrd="0" presId="urn:microsoft.com/office/officeart/2018/2/layout/IconLabelList"/>
    <dgm:cxn modelId="{ADCE97A8-F804-4A85-A6B6-7D8F9F292974}" type="presParOf" srcId="{3FD0C80B-124E-4ACD-A3D3-D77756509496}" destId="{4ACEDD0C-6D0E-49EC-B8BF-3E993931A9DC}" srcOrd="0" destOrd="0" presId="urn:microsoft.com/office/officeart/2018/2/layout/IconLabelList"/>
    <dgm:cxn modelId="{2441E68A-60B3-4C27-9ADE-B076DB860640}" type="presParOf" srcId="{4ACEDD0C-6D0E-49EC-B8BF-3E993931A9DC}" destId="{22291E76-E1D2-4A46-BA2F-72B647431A9E}" srcOrd="0" destOrd="0" presId="urn:microsoft.com/office/officeart/2018/2/layout/IconLabelList"/>
    <dgm:cxn modelId="{402A3AFB-BCFA-43D0-BEDA-3774DFEC511A}" type="presParOf" srcId="{4ACEDD0C-6D0E-49EC-B8BF-3E993931A9DC}" destId="{C7944B23-C330-4E68-AA60-5C5D6BEE842D}" srcOrd="1" destOrd="0" presId="urn:microsoft.com/office/officeart/2018/2/layout/IconLabelList"/>
    <dgm:cxn modelId="{7C26BBE3-80CC-4FD2-A4B8-CB64D5C87B83}" type="presParOf" srcId="{4ACEDD0C-6D0E-49EC-B8BF-3E993931A9DC}" destId="{6E4B0BFC-B2D6-4FC5-9B0D-3CCCAAEDE97C}" srcOrd="2" destOrd="0" presId="urn:microsoft.com/office/officeart/2018/2/layout/IconLabelList"/>
    <dgm:cxn modelId="{777FD848-A368-4065-BFFE-5554F00C5750}" type="presParOf" srcId="{3FD0C80B-124E-4ACD-A3D3-D77756509496}" destId="{E9DC1C03-6107-49CD-BDCB-FFBE55E205F9}" srcOrd="1" destOrd="0" presId="urn:microsoft.com/office/officeart/2018/2/layout/IconLabelList"/>
    <dgm:cxn modelId="{0714EBA3-D516-46F7-B6AC-4A67C2B50951}" type="presParOf" srcId="{3FD0C80B-124E-4ACD-A3D3-D77756509496}" destId="{F74F1EEB-32AE-4122-B3C6-4F730A97A457}" srcOrd="2" destOrd="0" presId="urn:microsoft.com/office/officeart/2018/2/layout/IconLabelList"/>
    <dgm:cxn modelId="{EFBA3470-42C5-478A-9AD1-49055FBB0D90}" type="presParOf" srcId="{F74F1EEB-32AE-4122-B3C6-4F730A97A457}" destId="{A26A2DCE-84A9-4BD7-8B9F-C2C3EFCE8DFA}" srcOrd="0" destOrd="0" presId="urn:microsoft.com/office/officeart/2018/2/layout/IconLabelList"/>
    <dgm:cxn modelId="{0BA750A8-E8C3-4509-B156-82AB9592433B}" type="presParOf" srcId="{F74F1EEB-32AE-4122-B3C6-4F730A97A457}" destId="{D9E03F0B-2D4C-480A-8FBA-191A4065A6F0}" srcOrd="1" destOrd="0" presId="urn:microsoft.com/office/officeart/2018/2/layout/IconLabelList"/>
    <dgm:cxn modelId="{F3576171-58D3-4980-A5D0-19E3D300A8EC}" type="presParOf" srcId="{F74F1EEB-32AE-4122-B3C6-4F730A97A457}" destId="{0FF193B6-FBE1-4926-BB3B-7B1C10DE0987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291E76-E1D2-4A46-BA2F-72B647431A9E}">
      <dsp:nvSpPr>
        <dsp:cNvPr id="0" name=""/>
        <dsp:cNvSpPr/>
      </dsp:nvSpPr>
      <dsp:spPr>
        <a:xfrm>
          <a:off x="994441" y="634016"/>
          <a:ext cx="2393258" cy="2085212"/>
        </a:xfrm>
        <a:prstGeom prst="smileyFac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4B0BFC-B2D6-4FC5-9B0D-3CCCAAEDE97C}">
      <dsp:nvSpPr>
        <dsp:cNvPr id="0" name=""/>
        <dsp:cNvSpPr/>
      </dsp:nvSpPr>
      <dsp:spPr>
        <a:xfrm>
          <a:off x="111066" y="2929219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200" kern="1200" dirty="0"/>
            <a:t>François-Xavier Eloy 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200" kern="1200" dirty="0"/>
            <a:t>chez Thomas &amp; Piron Bâtiment </a:t>
          </a:r>
          <a:endParaRPr lang="en-US" sz="2200" kern="1200" dirty="0"/>
        </a:p>
      </dsp:txBody>
      <dsp:txXfrm>
        <a:off x="111066" y="2929219"/>
        <a:ext cx="4320000" cy="720000"/>
      </dsp:txXfrm>
    </dsp:sp>
    <dsp:sp modelId="{A26A2DCE-84A9-4BD7-8B9F-C2C3EFCE8DFA}">
      <dsp:nvSpPr>
        <dsp:cNvPr id="0" name=""/>
        <dsp:cNvSpPr/>
      </dsp:nvSpPr>
      <dsp:spPr>
        <a:xfrm>
          <a:off x="6375066" y="479565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F193B6-FBE1-4926-BB3B-7B1C10DE0987}">
      <dsp:nvSpPr>
        <dsp:cNvPr id="0" name=""/>
        <dsp:cNvSpPr/>
      </dsp:nvSpPr>
      <dsp:spPr>
        <a:xfrm>
          <a:off x="5187066" y="2893916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200" kern="1200" dirty="0">
              <a:solidFill>
                <a:schemeClr val="tx1"/>
              </a:solidFill>
              <a:hlinkClick xmlns:r="http://schemas.openxmlformats.org/officeDocument/2006/relationships"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fx.eloy@thomas-piron.eu</a:t>
          </a:r>
          <a:r>
            <a:rPr lang="fr-BE" sz="2200" kern="1200" dirty="0">
              <a:solidFill>
                <a:schemeClr val="tx1"/>
              </a:solidFill>
            </a:rPr>
            <a:t>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187066" y="2893916"/>
        <a:ext cx="4320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tm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jpeg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6.jpeg"/><Relationship Id="rId7" Type="http://schemas.openxmlformats.org/officeDocument/2006/relationships/image" Target="../media/image2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jpe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tmp"/><Relationship Id="rId7" Type="http://schemas.openxmlformats.org/officeDocument/2006/relationships/image" Target="../media/image22.svg"/><Relationship Id="rId12" Type="http://schemas.openxmlformats.org/officeDocument/2006/relationships/image" Target="../media/image4.jpeg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.jpg"/><Relationship Id="rId10" Type="http://schemas.openxmlformats.org/officeDocument/2006/relationships/image" Target="../media/image25.png"/><Relationship Id="rId4" Type="http://schemas.openxmlformats.org/officeDocument/2006/relationships/image" Target="../media/image20.jpg"/><Relationship Id="rId9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583ED0DC-0C9B-40B8-9993-A223CC42A6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11" t="9091" r="9506" b="1"/>
          <a:stretch/>
        </p:blipFill>
        <p:spPr>
          <a:xfrm>
            <a:off x="4269854" y="-1"/>
            <a:ext cx="7922146" cy="6858001"/>
          </a:xfrm>
          <a:custGeom>
            <a:avLst/>
            <a:gdLst>
              <a:gd name="connsiteX0" fmla="*/ 379987 w 7922146"/>
              <a:gd name="connsiteY0" fmla="*/ 0 h 6858001"/>
              <a:gd name="connsiteX1" fmla="*/ 5304971 w 7922146"/>
              <a:gd name="connsiteY1" fmla="*/ 0 h 6858001"/>
              <a:gd name="connsiteX2" fmla="*/ 7065281 w 7922146"/>
              <a:gd name="connsiteY2" fmla="*/ 0 h 6858001"/>
              <a:gd name="connsiteX3" fmla="*/ 7397540 w 7922146"/>
              <a:gd name="connsiteY3" fmla="*/ 0 h 6858001"/>
              <a:gd name="connsiteX4" fmla="*/ 7397540 w 7922146"/>
              <a:gd name="connsiteY4" fmla="*/ 1 h 6858001"/>
              <a:gd name="connsiteX5" fmla="*/ 7922146 w 7922146"/>
              <a:gd name="connsiteY5" fmla="*/ 1 h 6858001"/>
              <a:gd name="connsiteX6" fmla="*/ 7922146 w 7922146"/>
              <a:gd name="connsiteY6" fmla="*/ 6858001 h 6858001"/>
              <a:gd name="connsiteX7" fmla="*/ 7065281 w 7922146"/>
              <a:gd name="connsiteY7" fmla="*/ 6858001 h 6858001"/>
              <a:gd name="connsiteX8" fmla="*/ 7065281 w 7922146"/>
              <a:gd name="connsiteY8" fmla="*/ 6858000 h 6858001"/>
              <a:gd name="connsiteX9" fmla="*/ 5932989 w 7922146"/>
              <a:gd name="connsiteY9" fmla="*/ 6858000 h 6858001"/>
              <a:gd name="connsiteX10" fmla="*/ 5932989 w 7922146"/>
              <a:gd name="connsiteY10" fmla="*/ 6858001 h 6858001"/>
              <a:gd name="connsiteX11" fmla="*/ 27809 w 7922146"/>
              <a:gd name="connsiteY11" fmla="*/ 6858001 h 6858001"/>
              <a:gd name="connsiteX12" fmla="*/ 1803228 w 7922146"/>
              <a:gd name="connsiteY12" fmla="*/ 4521201 h 6858001"/>
              <a:gd name="connsiteX13" fmla="*/ 0 w 7922146"/>
              <a:gd name="connsiteY13" fmla="*/ 0 h 6858001"/>
              <a:gd name="connsiteX14" fmla="*/ 379987 w 7922146"/>
              <a:gd name="connsiteY14" fmla="*/ 0 h 6858001"/>
              <a:gd name="connsiteX15" fmla="*/ 0 w 7922146"/>
              <a:gd name="connsiteY15" fmla="*/ 4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20BF824-A7DD-4888-B393-B66798A7A6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0" y="1791283"/>
            <a:ext cx="4511431" cy="2825449"/>
          </a:xfrm>
        </p:spPr>
        <p:txBody>
          <a:bodyPr>
            <a:normAutofit fontScale="90000"/>
          </a:bodyPr>
          <a:lstStyle/>
          <a:p>
            <a:r>
              <a:rPr lang="fr-BE" sz="6000" dirty="0"/>
              <a:t>HANNUT</a:t>
            </a:r>
            <a:r>
              <a:rPr lang="fr-BE" sz="4800" dirty="0"/>
              <a:t> </a:t>
            </a:r>
            <a:br>
              <a:rPr lang="fr-BE" sz="4800" dirty="0"/>
            </a:br>
            <a:r>
              <a:rPr lang="fr-BE" sz="4900" dirty="0"/>
              <a:t>Revitalisation du quartier de l’ancienne gare </a:t>
            </a:r>
            <a:endParaRPr lang="fr-BE" sz="48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91FC4AE-FC15-4425-AA2F-534B79524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3751" y="4616732"/>
            <a:ext cx="4079721" cy="1096901"/>
          </a:xfrm>
        </p:spPr>
        <p:txBody>
          <a:bodyPr>
            <a:normAutofit/>
          </a:bodyPr>
          <a:lstStyle/>
          <a:p>
            <a:r>
              <a:rPr lang="fr-BE" sz="1600" dirty="0"/>
              <a:t>Conférence de presse du 7 février 2020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57C1A16-B8AB-4D99-A195-A38F556A6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F8A9B20B-D1DD-4573-B5EC-558029519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ectangle 23">
            <a:extLst>
              <a:ext uri="{FF2B5EF4-FFF2-40B4-BE49-F238E27FC236}">
                <a16:creationId xmlns:a16="http://schemas.microsoft.com/office/drawing/2014/main" id="{66D61E08-70C3-48D8-BEA0-787111DC3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2" name="Rectangle 25">
            <a:extLst>
              <a:ext uri="{FF2B5EF4-FFF2-40B4-BE49-F238E27FC236}">
                <a16:creationId xmlns:a16="http://schemas.microsoft.com/office/drawing/2014/main" id="{FC55298F-0AE5-478E-AD2B-03C2614C5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4" name="Isosceles Triangle 24">
            <a:extLst>
              <a:ext uri="{FF2B5EF4-FFF2-40B4-BE49-F238E27FC236}">
                <a16:creationId xmlns:a16="http://schemas.microsoft.com/office/drawing/2014/main" id="{C180E4EA-0B63-4779-A895-7E90E7108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6" name="Rectangle 27">
            <a:extLst>
              <a:ext uri="{FF2B5EF4-FFF2-40B4-BE49-F238E27FC236}">
                <a16:creationId xmlns:a16="http://schemas.microsoft.com/office/drawing/2014/main" id="{CEE01D9D-3DE8-4EED-B0D3-8F3C79CC7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8" name="Rectangle 28">
            <a:extLst>
              <a:ext uri="{FF2B5EF4-FFF2-40B4-BE49-F238E27FC236}">
                <a16:creationId xmlns:a16="http://schemas.microsoft.com/office/drawing/2014/main" id="{89AF5CE9-607F-43F4-8983-DCD6DA40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0" name="Rectangle 29">
            <a:extLst>
              <a:ext uri="{FF2B5EF4-FFF2-40B4-BE49-F238E27FC236}">
                <a16:creationId xmlns:a16="http://schemas.microsoft.com/office/drawing/2014/main" id="{6EEA2DBD-9E1E-4521-8C01-F32AD18A8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2" name="Isosceles Triangle 29">
            <a:extLst>
              <a:ext uri="{FF2B5EF4-FFF2-40B4-BE49-F238E27FC236}">
                <a16:creationId xmlns:a16="http://schemas.microsoft.com/office/drawing/2014/main" id="{15BBD2C1-BA9B-46A9-A27A-33498B16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6F1CD8D-5051-4180-8789-CD8B7CBFF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1B133D1-99D8-4C6D-A564-B358247F68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5180" y="1791283"/>
            <a:ext cx="701101" cy="74682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3F9EE3D-C564-42BA-A380-A47A55258154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2315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E31103-E953-4BE5-A58A-667CFF9AC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627" y="452521"/>
            <a:ext cx="3854528" cy="1278466"/>
          </a:xfrm>
        </p:spPr>
        <p:txBody>
          <a:bodyPr>
            <a:normAutofit/>
          </a:bodyPr>
          <a:lstStyle/>
          <a:p>
            <a:r>
              <a:rPr lang="fr-BE" sz="3200" dirty="0"/>
              <a:t>Les parkings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4A9ECFD-CD1A-4B16-B101-DB8390E84E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38627" y="1730986"/>
            <a:ext cx="3854528" cy="3617802"/>
          </a:xfrm>
        </p:spPr>
        <p:txBody>
          <a:bodyPr>
            <a:normAutofit fontScale="92500" lnSpcReduction="20000"/>
          </a:bodyPr>
          <a:lstStyle/>
          <a:p>
            <a:r>
              <a:rPr lang="fr-BE" sz="2200" dirty="0"/>
              <a:t>169 places privées en tout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800" dirty="0"/>
              <a:t>88 pour la résidence avec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800" dirty="0"/>
              <a:t>81 pour les appartements, soit 1.5 places prévues par logement </a:t>
            </a:r>
          </a:p>
          <a:p>
            <a:endParaRPr lang="fr-BE" sz="2200" dirty="0"/>
          </a:p>
          <a:p>
            <a:r>
              <a:rPr lang="fr-BE" sz="2200" dirty="0"/>
              <a:t>Elles sont réparties entre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800" dirty="0"/>
              <a:t>Des parkings en sous-sol (73 places)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800" dirty="0"/>
              <a:t>Des carports végétalisés (22 places)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800" dirty="0"/>
              <a:t>Des emplacements extérieurs en dalles gazon (74 places)  </a:t>
            </a:r>
          </a:p>
          <a:p>
            <a:endParaRPr lang="fr-BE" sz="1800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CAA36AD4-5820-436E-85FC-05A4B7FB12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E890993-BD00-4ADC-B3C0-3BB84B86C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301" y="1274200"/>
            <a:ext cx="415326" cy="41532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DE397B7-4217-4627-B9A9-6EDCB97338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4758" y="1730987"/>
            <a:ext cx="5708615" cy="339805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C5476D4-847C-4A86-A998-6606A36B65B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9815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2FFE7-5721-48BD-A4C4-3FA49278F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dirty="0"/>
              <a:t>Quelques images des immeubles et du projet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67D7826-02C8-458E-87C7-47ADE4D66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9" name="Espace réservé du contenu 7">
            <a:extLst>
              <a:ext uri="{FF2B5EF4-FFF2-40B4-BE49-F238E27FC236}">
                <a16:creationId xmlns:a16="http://schemas.microsoft.com/office/drawing/2014/main" id="{7F51C33D-7801-4E5D-A418-A6589A3232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1491861"/>
            <a:ext cx="9120600" cy="465697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4695B0C-E70A-4BAA-8F97-FFE9F294239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9345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2FFE7-5721-48BD-A4C4-3FA49278F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dirty="0"/>
              <a:t>Quelques images des immeubles et du projet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67D7826-02C8-458E-87C7-47ADE4D66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63F7219B-943B-42C8-9CE7-3425FE48A0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9220" y="1348322"/>
            <a:ext cx="7365654" cy="4965924"/>
          </a:xfr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D8F1815-91D1-4D50-90E3-0046838A250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4400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2FFE7-5721-48BD-A4C4-3FA49278F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dirty="0"/>
              <a:t>Quelques images des immeubles et du projet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67D7826-02C8-458E-87C7-47ADE4D66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AF0DFAEB-D8E2-4C7E-9C6E-6E8018EBB8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9868" y="1488281"/>
            <a:ext cx="7235473" cy="4883944"/>
          </a:xfr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C6F30C9-6558-45B1-AD03-1D6F41913C0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7773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2FFE7-5721-48BD-A4C4-3FA49278F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dirty="0"/>
              <a:t>Quelques images des immeubles et du projet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67D7826-02C8-458E-87C7-47ADE4D66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84D8C81F-BDF0-4E79-979B-1E32EA9D30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73277" y="1413637"/>
            <a:ext cx="7729548" cy="5163338"/>
          </a:xfr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CB0B772-CA4C-4C82-AF65-C09DFEA72A5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2721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2FFE7-5721-48BD-A4C4-3FA49278F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dirty="0"/>
              <a:t>Quelques images des immeubles et du projet 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F9780C2-E972-451A-A011-2B3591C4DB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5" y="1270000"/>
            <a:ext cx="8596667" cy="5021177"/>
          </a:xfr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67D7826-02C8-458E-87C7-47ADE4D66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FE37EBF-D120-4FDF-9100-620BE6CD0D5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1774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2FFE7-5721-48BD-A4C4-3FA49278F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dirty="0"/>
              <a:t>Quelques images des immeubles et du projet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67D7826-02C8-458E-87C7-47ADE4D66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7B7EA13D-70F7-4E9D-919B-0D9C9B7264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7334" y="1317561"/>
            <a:ext cx="8534562" cy="5071664"/>
          </a:xfr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F105A3A-7973-4155-974B-DF1E8274513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5978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2FFE7-5721-48BD-A4C4-3FA49278F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dirty="0"/>
              <a:t>Quelques images des immeubles et du projet 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F9780C2-E972-451A-A011-2B3591C4DB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5" y="1270000"/>
            <a:ext cx="8596667" cy="5021177"/>
          </a:xfr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67D7826-02C8-458E-87C7-47ADE4D66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8699B41-6AB5-4AB3-87AA-2D4502C3CA4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6557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2FFE7-5721-48BD-A4C4-3FA49278F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dirty="0"/>
              <a:t>Quelques images des immeubles et du projet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67D7826-02C8-458E-87C7-47ADE4D66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4D42A55D-095A-463A-B684-F0D31B6F37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7334" y="1270000"/>
            <a:ext cx="7940232" cy="5431120"/>
          </a:xfr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48E64C1-AB24-47B4-8A52-B87C23DB3C8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0691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2FFE7-5721-48BD-A4C4-3FA49278F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dirty="0"/>
              <a:t>Quelques images des immeubles et du projet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67D7826-02C8-458E-87C7-47ADE4D66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D13F736E-C5EE-4329-B025-7DAADCB659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7334" y="1326354"/>
            <a:ext cx="7610139" cy="5338911"/>
          </a:xfr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A0A610A-7B00-49A7-842D-A08F8F65F26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1355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F01548-34A3-4810-9160-6C69BBE6E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32" y="561174"/>
            <a:ext cx="9208944" cy="842163"/>
          </a:xfrm>
        </p:spPr>
        <p:txBody>
          <a:bodyPr/>
          <a:lstStyle/>
          <a:p>
            <a:r>
              <a:rPr lang="fr-BE" dirty="0"/>
              <a:t>Un projet porté par deux partenaires privés</a:t>
            </a:r>
          </a:p>
        </p:txBody>
      </p:sp>
      <p:pic>
        <p:nvPicPr>
          <p:cNvPr id="5" name="Picture 8" descr="C:\Users\user\Desktop\atexx + texte.jpg">
            <a:extLst>
              <a:ext uri="{FF2B5EF4-FFF2-40B4-BE49-F238E27FC236}">
                <a16:creationId xmlns:a16="http://schemas.microsoft.com/office/drawing/2014/main" id="{90C572A6-2C2F-48B7-90EA-44F0AF4CB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948" y="5114924"/>
            <a:ext cx="1650072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ésultat de recherche d'images pour &quot;assar architects logo&quot;">
            <a:extLst>
              <a:ext uri="{FF2B5EF4-FFF2-40B4-BE49-F238E27FC236}">
                <a16:creationId xmlns:a16="http://schemas.microsoft.com/office/drawing/2014/main" id="{A680A7BB-3D99-48CE-A81E-B7B4B5A077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459" y="4305717"/>
            <a:ext cx="27559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Afbeelding 5">
            <a:extLst>
              <a:ext uri="{FF2B5EF4-FFF2-40B4-BE49-F238E27FC236}">
                <a16:creationId xmlns:a16="http://schemas.microsoft.com/office/drawing/2014/main" id="{7A488372-2200-41A8-8392-AFEE8F716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792" y="4139030"/>
            <a:ext cx="1749708" cy="78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ESA">
            <a:extLst>
              <a:ext uri="{FF2B5EF4-FFF2-40B4-BE49-F238E27FC236}">
                <a16:creationId xmlns:a16="http://schemas.microsoft.com/office/drawing/2014/main" id="{C56A0C07-75BE-4DFB-B64B-CCDE854D0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904" y="4240403"/>
            <a:ext cx="882896" cy="655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4">
            <a:extLst>
              <a:ext uri="{FF2B5EF4-FFF2-40B4-BE49-F238E27FC236}">
                <a16:creationId xmlns:a16="http://schemas.microsoft.com/office/drawing/2014/main" id="{D208ED42-09E0-4616-8284-7492EB5F9D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834" y="5323463"/>
            <a:ext cx="2034206" cy="1230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A3810E4-BCEA-4D8E-B8F0-119BF5D900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CBEFE36-F21A-47BA-B025-8D0DAAD391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4170" y="1461855"/>
            <a:ext cx="1398477" cy="1656892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F0E09F49-DB4B-44AE-B486-DB5DF47D8B23}"/>
              </a:ext>
            </a:extLst>
          </p:cNvPr>
          <p:cNvCxnSpPr/>
          <p:nvPr/>
        </p:nvCxnSpPr>
        <p:spPr>
          <a:xfrm>
            <a:off x="139958" y="3750906"/>
            <a:ext cx="9890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re 1">
            <a:extLst>
              <a:ext uri="{FF2B5EF4-FFF2-40B4-BE49-F238E27FC236}">
                <a16:creationId xmlns:a16="http://schemas.microsoft.com/office/drawing/2014/main" id="{B991EC83-27D8-4150-BF5F-FC0E3BEEA1A0}"/>
              </a:ext>
            </a:extLst>
          </p:cNvPr>
          <p:cNvSpPr txBox="1">
            <a:spLocks/>
          </p:cNvSpPr>
          <p:nvPr/>
        </p:nvSpPr>
        <p:spPr>
          <a:xfrm>
            <a:off x="254886" y="3789557"/>
            <a:ext cx="3365391" cy="5934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1600" b="1" dirty="0"/>
              <a:t>A</a:t>
            </a:r>
            <a:r>
              <a:rPr lang="fr-BE" sz="1600" b="1" dirty="0" err="1"/>
              <a:t>rchitectes</a:t>
            </a:r>
            <a:r>
              <a:rPr lang="fr-BE" sz="1600" b="1" dirty="0"/>
              <a:t> et bureaux d’études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D8E7FEC-568E-43E7-A7AF-ADFF2115E7B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055" y="1320731"/>
            <a:ext cx="2665445" cy="1939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489D3B5-C1B7-462D-978D-CD66552B87A1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8002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11E0DA4F-0623-4A03-9803-5E0A3F8A58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354239"/>
            <a:ext cx="8269896" cy="5263790"/>
          </a:xfr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232FFE7-5721-48BD-A4C4-3FA49278F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dirty="0"/>
              <a:t>Quelques images des immeubles et du projet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67D7826-02C8-458E-87C7-47ADE4D66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783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47CDE17-06F4-4FCE-8BFE-AD89EACB70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A64534B-C7D9-476B-876D-0A9259D502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527E124-CDC8-4D04-848D-E43E18F425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A768FF94-39B1-44FB-9670-D6F5007FB8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FCE6337A-0F72-4D0B-81DA-748DC80AB6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2972CF86-A510-4E29-8CED-C0612D080F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51B0A8D9-B28B-4CE3-8AB6-6633ADD997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525DA9CC-B1B1-4F33-9ED2-89012EA5B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6AE546F2-92C0-4C9C-BF28-052A7D0A3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1111385C-91E7-44E8-AAE5-019E48D76F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54455A30-C651-4002-BE70-2A0F05BA38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45B71F80-1F92-4074-84D9-16A062B215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A6FF939-DE39-467A-A2C6-859EC32BD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/>
              <a:t>Pour plus d’informations </a:t>
            </a:r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7209C9DA-6E0D-46D9-8275-C52222D8C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3EB57A4D-E0D0-46DA-B339-F24CA46FA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8FEACDC-6610-4315-A1B1-942DA7FF0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graphicFrame>
        <p:nvGraphicFramePr>
          <p:cNvPr id="6" name="Espace réservé du texte 2">
            <a:extLst>
              <a:ext uri="{FF2B5EF4-FFF2-40B4-BE49-F238E27FC236}">
                <a16:creationId xmlns:a16="http://schemas.microsoft.com/office/drawing/2014/main" id="{A2F9EA81-C345-44A1-B5DC-8CFDF14B58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2894252"/>
              </p:ext>
            </p:extLst>
          </p:nvPr>
        </p:nvGraphicFramePr>
        <p:xfrm>
          <a:off x="1286933" y="194854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2" name="Image 21">
            <a:extLst>
              <a:ext uri="{FF2B5EF4-FFF2-40B4-BE49-F238E27FC236}">
                <a16:creationId xmlns:a16="http://schemas.microsoft.com/office/drawing/2014/main" id="{C6C3E37B-54F6-45EC-B13D-5E5E79AB9639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92756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B3C6A9-28F5-478A-82DE-2A9103422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Des question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86BF1E-8AEB-4C7C-9F0C-73D3ACE504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BE" dirty="0"/>
              <a:t>Merci pour votre attention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D427824-74EB-406A-BCED-54DC3C51A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C82EBDB-F653-4D06-A7CF-314A6419C79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8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1854D1-5204-4EB2-A71F-997DA3D86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Implantation 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3A5B0459-2D17-44DD-AC91-2DFEDADB67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5" y="1711290"/>
            <a:ext cx="8596667" cy="4741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63B8A56-92A4-4492-B112-7CE32C4270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9B4FD74-7031-40C1-9B5A-0EDC4B00027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020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35BD2-A0FF-4F5F-92C9-B8AB83524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Approche paysagère intensive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62656FE-316E-40F9-A7E1-1D5C2E1C53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09887"/>
            <a:ext cx="8596668" cy="3880773"/>
          </a:xfrm>
        </p:spPr>
        <p:txBody>
          <a:bodyPr/>
          <a:lstStyle/>
          <a:p>
            <a:r>
              <a:rPr lang="fr-BE" dirty="0"/>
              <a:t>Barrière Végétale Arrière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FB67B94-062B-4088-A3AB-74D83CE2E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48" y="2035308"/>
            <a:ext cx="9144792" cy="211854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723DC10-0A53-4C5E-8193-3016726955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70" y="4611840"/>
            <a:ext cx="6157555" cy="175763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8056B62-DD05-4EEB-BE10-A9DD7132ED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3DC4426-D812-40A7-B780-519CF1E7C730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7474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35BD2-A0FF-4F5F-92C9-B8AB83524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Approche paysagère intensive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62656FE-316E-40F9-A7E1-1D5C2E1C53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09887"/>
            <a:ext cx="8596668" cy="3880773"/>
          </a:xfrm>
        </p:spPr>
        <p:txBody>
          <a:bodyPr/>
          <a:lstStyle/>
          <a:p>
            <a:r>
              <a:rPr lang="fr-BE" dirty="0"/>
              <a:t>Arbres isolés </a:t>
            </a:r>
            <a:r>
              <a:rPr lang="fr-BE" dirty="0">
                <a:sym typeface="Wingdings" panose="05000000000000000000" pitchFamily="2" charset="2"/>
              </a:rPr>
              <a:t> 69 nouveaux sujets</a:t>
            </a:r>
            <a:endParaRPr lang="fr-BE" dirty="0"/>
          </a:p>
        </p:txBody>
      </p:sp>
      <p:pic>
        <p:nvPicPr>
          <p:cNvPr id="6" name="Image 1">
            <a:extLst>
              <a:ext uri="{FF2B5EF4-FFF2-40B4-BE49-F238E27FC236}">
                <a16:creationId xmlns:a16="http://schemas.microsoft.com/office/drawing/2014/main" id="{222A6DC3-C5B1-41F0-A742-1FC1859A8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15" y="2152310"/>
            <a:ext cx="9458325" cy="433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D9F348B-A893-46D1-BEFF-F0227E78D4BB}"/>
              </a:ext>
            </a:extLst>
          </p:cNvPr>
          <p:cNvSpPr/>
          <p:nvPr/>
        </p:nvSpPr>
        <p:spPr>
          <a:xfrm>
            <a:off x="1431838" y="6464828"/>
            <a:ext cx="70876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BE" altLang="fr-FR" b="1" dirty="0"/>
              <a:t>Total sur site (privé et public) </a:t>
            </a:r>
            <a:r>
              <a:rPr lang="fr-BE" altLang="fr-FR" b="1" dirty="0">
                <a:sym typeface="Wingdings" panose="05000000000000000000" pitchFamily="2" charset="2"/>
              </a:rPr>
              <a:t> 346 nouveaux sujets plantés. </a:t>
            </a:r>
            <a:endParaRPr lang="fr-BE" altLang="fr-FR" b="1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94D90A7-FE41-4EC7-A636-FCD959687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53B5F5D-6BE6-49DD-AE11-9586AF121CB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5260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35BD2-A0FF-4F5F-92C9-B8AB83524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Approche paysagère intensive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62656FE-316E-40F9-A7E1-1D5C2E1C53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09887"/>
            <a:ext cx="8596668" cy="3880773"/>
          </a:xfrm>
        </p:spPr>
        <p:txBody>
          <a:bodyPr/>
          <a:lstStyle/>
          <a:p>
            <a:r>
              <a:rPr lang="fr-BE" dirty="0"/>
              <a:t>Massifs Arbustifs – +- 500 m de haies – zones engazonnées</a:t>
            </a:r>
          </a:p>
        </p:txBody>
      </p:sp>
      <p:pic>
        <p:nvPicPr>
          <p:cNvPr id="5" name="Image 1">
            <a:extLst>
              <a:ext uri="{FF2B5EF4-FFF2-40B4-BE49-F238E27FC236}">
                <a16:creationId xmlns:a16="http://schemas.microsoft.com/office/drawing/2014/main" id="{30A6A18E-8A49-4FCE-A3E7-495FE389B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2095500"/>
            <a:ext cx="9248775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10">
            <a:extLst>
              <a:ext uri="{FF2B5EF4-FFF2-40B4-BE49-F238E27FC236}">
                <a16:creationId xmlns:a16="http://schemas.microsoft.com/office/drawing/2014/main" id="{4BF4095C-D4E4-450A-8BA7-C519FEA4C2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376701"/>
            <a:ext cx="6245225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77318CD-8A5E-4DD7-8E48-35DD0C2872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27328E5-4872-4065-BDEF-476FBA17088D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4977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BCAEEEBD-779B-4609-A737-4BEFD64744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9F865128-9162-4A93-BA38-3EDA100D05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7FAD7EB-2975-48FE-9C11-06D44B0DB0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23">
              <a:extLst>
                <a:ext uri="{FF2B5EF4-FFF2-40B4-BE49-F238E27FC236}">
                  <a16:creationId xmlns:a16="http://schemas.microsoft.com/office/drawing/2014/main" id="{8F958341-3D13-40CF-B851-BBFE57BD4E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Rectangle 25">
              <a:extLst>
                <a:ext uri="{FF2B5EF4-FFF2-40B4-BE49-F238E27FC236}">
                  <a16:creationId xmlns:a16="http://schemas.microsoft.com/office/drawing/2014/main" id="{E52E91BF-6028-4758-83D2-479E08BC69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Isosceles Triangle 44">
              <a:extLst>
                <a:ext uri="{FF2B5EF4-FFF2-40B4-BE49-F238E27FC236}">
                  <a16:creationId xmlns:a16="http://schemas.microsoft.com/office/drawing/2014/main" id="{BB6FFE21-EADD-48B3-B3A3-7D6CEBD0A0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Rectangle 27">
              <a:extLst>
                <a:ext uri="{FF2B5EF4-FFF2-40B4-BE49-F238E27FC236}">
                  <a16:creationId xmlns:a16="http://schemas.microsoft.com/office/drawing/2014/main" id="{1DC66C91-0E5F-44BB-A970-EBE30BD37F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8">
              <a:extLst>
                <a:ext uri="{FF2B5EF4-FFF2-40B4-BE49-F238E27FC236}">
                  <a16:creationId xmlns:a16="http://schemas.microsoft.com/office/drawing/2014/main" id="{B94AAD67-2A87-45F4-89D1-050773C994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Rectangle 29">
              <a:extLst>
                <a:ext uri="{FF2B5EF4-FFF2-40B4-BE49-F238E27FC236}">
                  <a16:creationId xmlns:a16="http://schemas.microsoft.com/office/drawing/2014/main" id="{7051A6E4-D760-437F-8BB3-F99D4A20F5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2A6C2BC1-D612-48ED-923C-0F0024DB06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Isosceles Triangle 49">
              <a:extLst>
                <a:ext uri="{FF2B5EF4-FFF2-40B4-BE49-F238E27FC236}">
                  <a16:creationId xmlns:a16="http://schemas.microsoft.com/office/drawing/2014/main" id="{3EC7FFC4-633F-4F2A-AB36-3D953B16B6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30" name="Image 29">
            <a:extLst>
              <a:ext uri="{FF2B5EF4-FFF2-40B4-BE49-F238E27FC236}">
                <a16:creationId xmlns:a16="http://schemas.microsoft.com/office/drawing/2014/main" id="{FCD3800A-6BB5-4939-BFF6-C0112F8B87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80" r="3" b="3"/>
          <a:stretch/>
        </p:blipFill>
        <p:spPr>
          <a:xfrm>
            <a:off x="322048" y="-1"/>
            <a:ext cx="4551305" cy="3429000"/>
          </a:xfrm>
          <a:custGeom>
            <a:avLst/>
            <a:gdLst>
              <a:gd name="connsiteX0" fmla="*/ 509916 w 4551305"/>
              <a:gd name="connsiteY0" fmla="*/ 0 h 3429000"/>
              <a:gd name="connsiteX1" fmla="*/ 4551305 w 4551305"/>
              <a:gd name="connsiteY1" fmla="*/ 0 h 3429000"/>
              <a:gd name="connsiteX2" fmla="*/ 4551305 w 4551305"/>
              <a:gd name="connsiteY2" fmla="*/ 1 h 3429000"/>
              <a:gd name="connsiteX3" fmla="*/ 3693885 w 4551305"/>
              <a:gd name="connsiteY3" fmla="*/ 1 h 3429000"/>
              <a:gd name="connsiteX4" fmla="*/ 3181696 w 4551305"/>
              <a:gd name="connsiteY4" fmla="*/ 3429000 h 3429000"/>
              <a:gd name="connsiteX5" fmla="*/ 0 w 4551305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51305" h="3429000">
                <a:moveTo>
                  <a:pt x="509916" y="0"/>
                </a:moveTo>
                <a:lnTo>
                  <a:pt x="4551305" y="0"/>
                </a:lnTo>
                <a:lnTo>
                  <a:pt x="4551305" y="1"/>
                </a:lnTo>
                <a:lnTo>
                  <a:pt x="3693885" y="1"/>
                </a:lnTo>
                <a:lnTo>
                  <a:pt x="3181696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42102C5-47D4-4B9C-8E53-B03946F78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9224" y="609600"/>
            <a:ext cx="544104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dirty="0" err="1"/>
              <a:t>Descriptif</a:t>
            </a:r>
            <a:r>
              <a:rPr lang="en-US" sz="2800" dirty="0"/>
              <a:t> du </a:t>
            </a:r>
            <a:r>
              <a:rPr lang="en-US" sz="2800" dirty="0" err="1"/>
              <a:t>volet</a:t>
            </a:r>
            <a:r>
              <a:rPr lang="en-US" sz="2800" dirty="0"/>
              <a:t> </a:t>
            </a:r>
            <a:r>
              <a:rPr lang="en-US" sz="2800" dirty="0" err="1"/>
              <a:t>privé</a:t>
            </a:r>
            <a:endParaRPr lang="en-US" sz="2800" dirty="0"/>
          </a:p>
        </p:txBody>
      </p:sp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BC294968-DA69-425A-A82F-0B5F25A927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2964" r="7855"/>
          <a:stretch/>
        </p:blipFill>
        <p:spPr>
          <a:xfrm>
            <a:off x="-10633" y="3428999"/>
            <a:ext cx="3514376" cy="3429001"/>
          </a:xfrm>
          <a:custGeom>
            <a:avLst/>
            <a:gdLst>
              <a:gd name="connsiteX0" fmla="*/ 332680 w 3514376"/>
              <a:gd name="connsiteY0" fmla="*/ 0 h 3429001"/>
              <a:gd name="connsiteX1" fmla="*/ 3514376 w 3514376"/>
              <a:gd name="connsiteY1" fmla="*/ 0 h 3429001"/>
              <a:gd name="connsiteX2" fmla="*/ 3002186 w 3514376"/>
              <a:gd name="connsiteY2" fmla="*/ 3429001 h 3429001"/>
              <a:gd name="connsiteX3" fmla="*/ 0 w 3514376"/>
              <a:gd name="connsiteY3" fmla="*/ 3429001 h 3429001"/>
              <a:gd name="connsiteX4" fmla="*/ 0 w 3514376"/>
              <a:gd name="connsiteY4" fmla="*/ 2237155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4376" h="3429001">
                <a:moveTo>
                  <a:pt x="332680" y="0"/>
                </a:moveTo>
                <a:lnTo>
                  <a:pt x="3514376" y="0"/>
                </a:lnTo>
                <a:lnTo>
                  <a:pt x="3002186" y="3429001"/>
                </a:lnTo>
                <a:lnTo>
                  <a:pt x="0" y="3429001"/>
                </a:lnTo>
                <a:lnTo>
                  <a:pt x="0" y="2237155"/>
                </a:ln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6CB27DD-D98C-4A82-9A5E-4228278257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32012" y="3428999"/>
            <a:ext cx="3251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30">
            <a:extLst>
              <a:ext uri="{FF2B5EF4-FFF2-40B4-BE49-F238E27FC236}">
                <a16:creationId xmlns:a16="http://schemas.microsoft.com/office/drawing/2014/main" id="{A912E26A-2737-4A42-92C0-4ED8933C8A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C857010-D446-4FCE-A62D-1D3FDE834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159224" y="1311499"/>
            <a:ext cx="5172102" cy="4706738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85750" indent="-285750">
              <a:lnSpc>
                <a:spcPct val="170000"/>
              </a:lnSpc>
              <a:buFont typeface="Wingdings 3" charset="2"/>
              <a:buChar char=""/>
            </a:pPr>
            <a:r>
              <a:rPr lang="en-US" sz="1800" b="1" dirty="0"/>
              <a:t>55 </a:t>
            </a:r>
            <a:r>
              <a:rPr lang="en-US" sz="1800" b="1" dirty="0" err="1"/>
              <a:t>appartements</a:t>
            </a:r>
            <a:r>
              <a:rPr lang="en-US" sz="1800" b="1" dirty="0"/>
              <a:t> </a:t>
            </a:r>
            <a:r>
              <a:rPr lang="en-US" sz="1800" dirty="0" err="1"/>
              <a:t>répartis</a:t>
            </a:r>
            <a:r>
              <a:rPr lang="en-US" sz="1800" dirty="0"/>
              <a:t> </a:t>
            </a:r>
            <a:r>
              <a:rPr lang="en-US" sz="1800" dirty="0" err="1"/>
              <a:t>en</a:t>
            </a:r>
            <a:r>
              <a:rPr lang="en-US" sz="1800" dirty="0"/>
              <a:t> 4 residences </a:t>
            </a:r>
            <a:r>
              <a:rPr lang="en-US" sz="1800" dirty="0" err="1"/>
              <a:t>développés</a:t>
            </a:r>
            <a:r>
              <a:rPr lang="en-US" sz="1800" dirty="0"/>
              <a:t> par Thomas &amp; </a:t>
            </a:r>
            <a:r>
              <a:rPr lang="en-US" sz="1800" dirty="0" err="1"/>
              <a:t>Piron</a:t>
            </a:r>
            <a:r>
              <a:rPr lang="en-US" sz="1800" dirty="0"/>
              <a:t> </a:t>
            </a:r>
            <a:r>
              <a:rPr lang="en-US" sz="1800" dirty="0" err="1"/>
              <a:t>Bâtiment</a:t>
            </a:r>
            <a:r>
              <a:rPr lang="en-US" sz="1800" dirty="0"/>
              <a:t>. </a:t>
            </a:r>
          </a:p>
          <a:p>
            <a:pPr marL="742813" lvl="1" indent="-285750">
              <a:buFont typeface="Wingdings 3" charset="2"/>
              <a:buChar char=""/>
            </a:pPr>
            <a:r>
              <a:rPr lang="en-US" sz="1800" dirty="0"/>
              <a:t>39 </a:t>
            </a:r>
            <a:r>
              <a:rPr lang="en-US" sz="1800" dirty="0" err="1"/>
              <a:t>destinés</a:t>
            </a:r>
            <a:r>
              <a:rPr lang="en-US" sz="1800" dirty="0"/>
              <a:t> à la vente (promotion </a:t>
            </a:r>
            <a:r>
              <a:rPr lang="en-US" sz="1800" dirty="0" err="1"/>
              <a:t>immobilière</a:t>
            </a:r>
            <a:r>
              <a:rPr lang="en-US" sz="1800" dirty="0"/>
              <a:t>)</a:t>
            </a:r>
          </a:p>
          <a:p>
            <a:pPr marL="742813" lvl="1" indent="-285750">
              <a:buFont typeface="Wingdings 3" charset="2"/>
              <a:buChar char=""/>
            </a:pPr>
            <a:r>
              <a:rPr lang="en-US" sz="1800" dirty="0"/>
              <a:t>16 </a:t>
            </a:r>
            <a:r>
              <a:rPr lang="en-US" sz="1800" dirty="0" err="1"/>
              <a:t>appartements</a:t>
            </a:r>
            <a:r>
              <a:rPr lang="en-US" sz="1800" dirty="0"/>
              <a:t> (</a:t>
            </a:r>
            <a:r>
              <a:rPr lang="en-US" sz="1800" dirty="0" err="1"/>
              <a:t>Famille</a:t>
            </a:r>
            <a:r>
              <a:rPr lang="en-US" sz="1800" dirty="0"/>
              <a:t> Robert)</a:t>
            </a:r>
          </a:p>
          <a:p>
            <a:pPr marL="285750" indent="-285750">
              <a:buFont typeface="Wingdings 3" charset="2"/>
              <a:buChar char=""/>
            </a:pPr>
            <a:endParaRPr lang="en-US" sz="1800" dirty="0"/>
          </a:p>
          <a:p>
            <a:pPr marL="285750" indent="-285750">
              <a:lnSpc>
                <a:spcPct val="170000"/>
              </a:lnSpc>
              <a:buFont typeface="Wingdings 3" charset="2"/>
              <a:buChar char=""/>
            </a:pPr>
            <a:r>
              <a:rPr lang="en-US" sz="1800" dirty="0"/>
              <a:t>Une </a:t>
            </a:r>
            <a:r>
              <a:rPr lang="en-US" sz="1800" dirty="0" err="1"/>
              <a:t>résidence</a:t>
            </a:r>
            <a:r>
              <a:rPr lang="en-US" sz="1800" dirty="0"/>
              <a:t> </a:t>
            </a:r>
            <a:r>
              <a:rPr lang="en-US" sz="1800" b="1" dirty="0"/>
              <a:t>de 50 </a:t>
            </a:r>
            <a:r>
              <a:rPr lang="en-US" sz="1800" b="1" dirty="0" err="1"/>
              <a:t>logements</a:t>
            </a:r>
            <a:r>
              <a:rPr lang="en-US" sz="1800" b="1" dirty="0"/>
              <a:t> avec services </a:t>
            </a:r>
            <a:r>
              <a:rPr lang="en-US" sz="1800" dirty="0" err="1"/>
              <a:t>développée</a:t>
            </a:r>
            <a:r>
              <a:rPr lang="en-US" sz="1800" dirty="0"/>
              <a:t> par la </a:t>
            </a:r>
            <a:r>
              <a:rPr lang="en-US" sz="1800" dirty="0" err="1"/>
              <a:t>Famille</a:t>
            </a:r>
            <a:r>
              <a:rPr lang="en-US" sz="1800" dirty="0"/>
              <a:t> Robert.</a:t>
            </a:r>
          </a:p>
          <a:p>
            <a:pPr marL="285750" indent="-285750">
              <a:buFont typeface="Wingdings 3" charset="2"/>
              <a:buChar char=""/>
            </a:pPr>
            <a:endParaRPr lang="en-US" sz="1800" dirty="0"/>
          </a:p>
          <a:p>
            <a:pPr marL="285750" indent="-285750">
              <a:lnSpc>
                <a:spcPct val="170000"/>
              </a:lnSpc>
              <a:buFont typeface="Wingdings 3" charset="2"/>
              <a:buChar char=""/>
            </a:pPr>
            <a:r>
              <a:rPr lang="en-US" sz="1800" dirty="0"/>
              <a:t>Un </a:t>
            </a:r>
            <a:r>
              <a:rPr lang="en-US" sz="1800" dirty="0" err="1"/>
              <a:t>logement</a:t>
            </a:r>
            <a:r>
              <a:rPr lang="en-US" sz="1800" dirty="0"/>
              <a:t> </a:t>
            </a:r>
            <a:r>
              <a:rPr lang="en-US" sz="1800" dirty="0" err="1"/>
              <a:t>destiné</a:t>
            </a:r>
            <a:r>
              <a:rPr lang="en-US" sz="1800" dirty="0"/>
              <a:t> à </a:t>
            </a:r>
            <a:r>
              <a:rPr lang="en-US" sz="1800" dirty="0" err="1"/>
              <a:t>l’ASBL</a:t>
            </a:r>
            <a:r>
              <a:rPr lang="en-US" sz="1800" dirty="0"/>
              <a:t> La </a:t>
            </a:r>
            <a:r>
              <a:rPr lang="en-US" sz="1800" dirty="0" err="1"/>
              <a:t>Passerelle</a:t>
            </a:r>
            <a:r>
              <a:rPr lang="en-US" sz="1800" dirty="0"/>
              <a:t> (Ville de </a:t>
            </a:r>
            <a:r>
              <a:rPr lang="en-US" sz="1800" dirty="0" err="1"/>
              <a:t>Hannut</a:t>
            </a:r>
            <a:r>
              <a:rPr lang="en-US" sz="1800" dirty="0"/>
              <a:t>)</a:t>
            </a:r>
          </a:p>
          <a:p>
            <a:pPr marL="285750" indent="-285750">
              <a:buFont typeface="Wingdings 3" charset="2"/>
              <a:buChar char=""/>
            </a:pPr>
            <a:endParaRPr lang="en-US" sz="1800" dirty="0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4C95E75C-3F55-4B28-A6C4-AC95C0314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A893A15-42AB-4C9A-8BAD-7AF6AFBF590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5344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D828D-CD64-479F-84A7-940879811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73967"/>
          </a:xfrm>
        </p:spPr>
        <p:txBody>
          <a:bodyPr/>
          <a:lstStyle/>
          <a:p>
            <a:r>
              <a:rPr lang="fr-BE" dirty="0"/>
              <a:t>55 appartements – Diversité des types</a:t>
            </a:r>
          </a:p>
        </p:txBody>
      </p:sp>
      <p:graphicFrame>
        <p:nvGraphicFramePr>
          <p:cNvPr id="10" name="Espace réservé du contenu 9">
            <a:extLst>
              <a:ext uri="{FF2B5EF4-FFF2-40B4-BE49-F238E27FC236}">
                <a16:creationId xmlns:a16="http://schemas.microsoft.com/office/drawing/2014/main" id="{EE3F032E-549A-4AE6-AD6A-451B1D9134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4755431"/>
              </p:ext>
            </p:extLst>
          </p:nvPr>
        </p:nvGraphicFramePr>
        <p:xfrm>
          <a:off x="677863" y="2160588"/>
          <a:ext cx="859631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3016">
                  <a:extLst>
                    <a:ext uri="{9D8B030D-6E8A-4147-A177-3AD203B41FA5}">
                      <a16:colId xmlns:a16="http://schemas.microsoft.com/office/drawing/2014/main" val="2609463965"/>
                    </a:ext>
                  </a:extLst>
                </a:gridCol>
                <a:gridCol w="1943774">
                  <a:extLst>
                    <a:ext uri="{9D8B030D-6E8A-4147-A177-3AD203B41FA5}">
                      <a16:colId xmlns:a16="http://schemas.microsoft.com/office/drawing/2014/main" val="1733792402"/>
                    </a:ext>
                  </a:extLst>
                </a:gridCol>
                <a:gridCol w="2369521">
                  <a:extLst>
                    <a:ext uri="{9D8B030D-6E8A-4147-A177-3AD203B41FA5}">
                      <a16:colId xmlns:a16="http://schemas.microsoft.com/office/drawing/2014/main" val="3402680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BE" dirty="0"/>
                        <a:t>TYPE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DIMENSIONS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NOMBRE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4396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dirty="0"/>
                        <a:t>Studios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45 à 50 m²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621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dirty="0"/>
                        <a:t>1 chambre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+- 65 m²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470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dirty="0"/>
                        <a:t>2 chambres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87 à 96 m²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314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dirty="0"/>
                        <a:t>2 chambres XL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112 à 123 m²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799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dirty="0"/>
                        <a:t>3 chambres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124 à 140 m²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4219762"/>
                  </a:ext>
                </a:extLst>
              </a:tr>
            </a:tbl>
          </a:graphicData>
        </a:graphic>
      </p:graphicFrame>
      <p:pic>
        <p:nvPicPr>
          <p:cNvPr id="5" name="Image 4">
            <a:extLst>
              <a:ext uri="{FF2B5EF4-FFF2-40B4-BE49-F238E27FC236}">
                <a16:creationId xmlns:a16="http://schemas.microsoft.com/office/drawing/2014/main" id="{7F8A93FF-80FA-4BFF-9838-6B4A9FCF3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11F7150-AB85-4F87-9570-4AC48161DA6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7708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E31103-E953-4BE5-A58A-667CFF9AC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359" y="1080786"/>
            <a:ext cx="3854528" cy="1278466"/>
          </a:xfrm>
        </p:spPr>
        <p:txBody>
          <a:bodyPr>
            <a:normAutofit/>
          </a:bodyPr>
          <a:lstStyle/>
          <a:p>
            <a:r>
              <a:rPr lang="fr-BE" sz="3200" dirty="0"/>
              <a:t>Les immeubles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4A9ECFD-CD1A-4B16-B101-DB8390E84E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71359" y="2359251"/>
            <a:ext cx="3854528" cy="2828569"/>
          </a:xfrm>
        </p:spPr>
        <p:txBody>
          <a:bodyPr>
            <a:normAutofit lnSpcReduction="10000"/>
          </a:bodyPr>
          <a:lstStyle/>
          <a:p>
            <a:r>
              <a:rPr lang="fr-BE" sz="1800" dirty="0"/>
              <a:t>De gabarit R+2 et R+3 (partiel) </a:t>
            </a:r>
          </a:p>
          <a:p>
            <a:r>
              <a:rPr lang="fr-BE" sz="1800" dirty="0"/>
              <a:t>Tous avec un vaste local vélos accessible facilement au </a:t>
            </a:r>
            <a:r>
              <a:rPr lang="fr-BE" sz="1800" dirty="0" err="1"/>
              <a:t>rez</a:t>
            </a:r>
            <a:endParaRPr lang="fr-BE" sz="1800" dirty="0"/>
          </a:p>
          <a:p>
            <a:r>
              <a:rPr lang="fr-BE" sz="1800" dirty="0"/>
              <a:t>Local poubelles au </a:t>
            </a:r>
            <a:r>
              <a:rPr lang="fr-BE" sz="1800" dirty="0" err="1"/>
              <a:t>rez</a:t>
            </a:r>
            <a:endParaRPr lang="fr-BE" sz="1800" dirty="0"/>
          </a:p>
          <a:p>
            <a:r>
              <a:rPr lang="fr-BE" sz="1800" dirty="0"/>
              <a:t>Conteneurs enterrés pour les ordures ménagères et le verre</a:t>
            </a:r>
          </a:p>
          <a:p>
            <a:r>
              <a:rPr lang="fr-BE" sz="1800" dirty="0"/>
              <a:t>Toitures végétalisées</a:t>
            </a:r>
          </a:p>
          <a:p>
            <a:r>
              <a:rPr lang="fr-BE" sz="1800" dirty="0"/>
              <a:t>Haute Performance énergétique</a:t>
            </a:r>
          </a:p>
        </p:txBody>
      </p:sp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BEE65E46-F9A6-43D7-B759-B8F2589064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5071" y="3365493"/>
            <a:ext cx="306288" cy="366683"/>
          </a:xfr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B16C759-7767-4C5B-93B4-F8BC486FF6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026" y="2849136"/>
            <a:ext cx="531339" cy="40427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D9E845F-25C5-464B-90BC-02DE2441C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4587" y="1338283"/>
            <a:ext cx="6116287" cy="3914852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AA36AD4-5820-436E-85FC-05A4B7FB12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03887" y="5726180"/>
            <a:ext cx="874902" cy="1036569"/>
          </a:xfrm>
          <a:prstGeom prst="rect">
            <a:avLst/>
          </a:prstGeom>
        </p:spPr>
      </p:pic>
      <p:pic>
        <p:nvPicPr>
          <p:cNvPr id="18" name="Espace réservé du contenu 9">
            <a:extLst>
              <a:ext uri="{FF2B5EF4-FFF2-40B4-BE49-F238E27FC236}">
                <a16:creationId xmlns:a16="http://schemas.microsoft.com/office/drawing/2014/main" id="{B7F6CD10-B710-4873-8A27-D04CDA6CB1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71" y="3849899"/>
            <a:ext cx="306288" cy="366683"/>
          </a:xfrm>
          <a:prstGeom prst="rect">
            <a:avLst/>
          </a:prstGeom>
        </p:spPr>
      </p:pic>
      <p:pic>
        <p:nvPicPr>
          <p:cNvPr id="20" name="Graphique 19" descr="Ville">
            <a:extLst>
              <a:ext uri="{FF2B5EF4-FFF2-40B4-BE49-F238E27FC236}">
                <a16:creationId xmlns:a16="http://schemas.microsoft.com/office/drawing/2014/main" id="{1C93EFB5-BC3D-4670-AF14-E6FBD288B7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615" y="2311537"/>
            <a:ext cx="457200" cy="457200"/>
          </a:xfrm>
          <a:prstGeom prst="rect">
            <a:avLst/>
          </a:prstGeom>
        </p:spPr>
      </p:pic>
      <p:pic>
        <p:nvPicPr>
          <p:cNvPr id="5" name="Graphique 4" descr="Main ouverte avec plante">
            <a:extLst>
              <a:ext uri="{FF2B5EF4-FFF2-40B4-BE49-F238E27FC236}">
                <a16:creationId xmlns:a16="http://schemas.microsoft.com/office/drawing/2014/main" id="{7B3EE9A5-E1AD-4464-BE5E-8088D24200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4808" y="4730152"/>
            <a:ext cx="404279" cy="404279"/>
          </a:xfrm>
          <a:prstGeom prst="rect">
            <a:avLst/>
          </a:prstGeom>
        </p:spPr>
      </p:pic>
      <p:pic>
        <p:nvPicPr>
          <p:cNvPr id="7" name="Graphique 6" descr="Plante">
            <a:extLst>
              <a:ext uri="{FF2B5EF4-FFF2-40B4-BE49-F238E27FC236}">
                <a16:creationId xmlns:a16="http://schemas.microsoft.com/office/drawing/2014/main" id="{4A3226A5-1582-4014-9890-88D429FFF4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1572" y="4307878"/>
            <a:ext cx="397793" cy="39779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AB12BDB-6D8E-4A13-BB03-E24B7261DE33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440" y="6106569"/>
            <a:ext cx="1020232" cy="65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042281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te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353</Words>
  <Application>Microsoft Office PowerPoint</Application>
  <PresentationFormat>Grand écran</PresentationFormat>
  <Paragraphs>71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6" baseType="lpstr">
      <vt:lpstr>Arial</vt:lpstr>
      <vt:lpstr>Trebuchet MS</vt:lpstr>
      <vt:lpstr>Wingdings 3</vt:lpstr>
      <vt:lpstr>Facette</vt:lpstr>
      <vt:lpstr>HANNUT  Revitalisation du quartier de l’ancienne gare </vt:lpstr>
      <vt:lpstr>Un projet porté par deux partenaires privés</vt:lpstr>
      <vt:lpstr>Implantation </vt:lpstr>
      <vt:lpstr>Approche paysagère intensive</vt:lpstr>
      <vt:lpstr>Approche paysagère intensive</vt:lpstr>
      <vt:lpstr>Approche paysagère intensive</vt:lpstr>
      <vt:lpstr>Descriptif du volet privé</vt:lpstr>
      <vt:lpstr>55 appartements – Diversité des types</vt:lpstr>
      <vt:lpstr>Les immeubles </vt:lpstr>
      <vt:lpstr>Les parkings </vt:lpstr>
      <vt:lpstr>Quelques images des immeubles et du projet </vt:lpstr>
      <vt:lpstr>Quelques images des immeubles et du projet </vt:lpstr>
      <vt:lpstr>Quelques images des immeubles et du projet </vt:lpstr>
      <vt:lpstr>Quelques images des immeubles et du projet </vt:lpstr>
      <vt:lpstr>Quelques images des immeubles et du projet </vt:lpstr>
      <vt:lpstr>Quelques images des immeubles et du projet </vt:lpstr>
      <vt:lpstr>Quelques images des immeubles et du projet </vt:lpstr>
      <vt:lpstr>Quelques images des immeubles et du projet </vt:lpstr>
      <vt:lpstr>Quelques images des immeubles et du projet </vt:lpstr>
      <vt:lpstr>Quelques images des immeubles et du projet </vt:lpstr>
      <vt:lpstr>Pour plus d’informations </vt:lpstr>
      <vt:lpstr>Des question 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HANNUT  Revitalisation du quartier de l’ancienne gare</dc:title>
  <dc:creator>Camille Bousez</dc:creator>
  <cp:lastModifiedBy>Camille Bousez</cp:lastModifiedBy>
  <cp:revision>25</cp:revision>
  <dcterms:created xsi:type="dcterms:W3CDTF">2020-02-06T12:23:32Z</dcterms:created>
  <dcterms:modified xsi:type="dcterms:W3CDTF">2020-02-07T09:36:00Z</dcterms:modified>
</cp:coreProperties>
</file>